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handoutMasterIdLst>
    <p:handoutMasterId r:id="rId37"/>
  </p:handoutMasterIdLst>
  <p:sldIdLst>
    <p:sldId id="256" r:id="rId2"/>
    <p:sldId id="292" r:id="rId3"/>
    <p:sldId id="258" r:id="rId4"/>
    <p:sldId id="259" r:id="rId5"/>
    <p:sldId id="268" r:id="rId6"/>
    <p:sldId id="270" r:id="rId7"/>
    <p:sldId id="265" r:id="rId8"/>
    <p:sldId id="264" r:id="rId9"/>
    <p:sldId id="260" r:id="rId10"/>
    <p:sldId id="261" r:id="rId11"/>
    <p:sldId id="280" r:id="rId12"/>
    <p:sldId id="283" r:id="rId13"/>
    <p:sldId id="277" r:id="rId14"/>
    <p:sldId id="285" r:id="rId15"/>
    <p:sldId id="262" r:id="rId16"/>
    <p:sldId id="291" r:id="rId17"/>
    <p:sldId id="267" r:id="rId18"/>
    <p:sldId id="293" r:id="rId19"/>
    <p:sldId id="279" r:id="rId20"/>
    <p:sldId id="281" r:id="rId21"/>
    <p:sldId id="263" r:id="rId22"/>
    <p:sldId id="266" r:id="rId23"/>
    <p:sldId id="273" r:id="rId24"/>
    <p:sldId id="290" r:id="rId25"/>
    <p:sldId id="271" r:id="rId26"/>
    <p:sldId id="275" r:id="rId27"/>
    <p:sldId id="269" r:id="rId28"/>
    <p:sldId id="272" r:id="rId29"/>
    <p:sldId id="288" r:id="rId30"/>
    <p:sldId id="287" r:id="rId31"/>
    <p:sldId id="274" r:id="rId32"/>
    <p:sldId id="284" r:id="rId33"/>
    <p:sldId id="27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FF33"/>
    <a:srgbClr val="CCFF66"/>
    <a:srgbClr val="CCFF99"/>
    <a:srgbClr val="FF9999"/>
    <a:srgbClr val="00CC00"/>
    <a:srgbClr val="FFCC66"/>
    <a:srgbClr val="339966"/>
    <a:srgbClr val="66FF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38" autoAdjust="0"/>
  </p:normalViewPr>
  <p:slideViewPr>
    <p:cSldViewPr>
      <p:cViewPr>
        <p:scale>
          <a:sx n="63" d="100"/>
          <a:sy n="63"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33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hnson King" userId="14e453977b9348cd" providerId="LiveId" clId="{E010EE60-ED06-4194-8493-1C024197A713}"/>
    <pc:docChg chg="custSel addSld modSld sldOrd modMainMaster">
      <pc:chgData name="Zoe Johnson King" userId="14e453977b9348cd" providerId="LiveId" clId="{E010EE60-ED06-4194-8493-1C024197A713}" dt="2018-02-06T18:58:31.924" v="7814" actId="20577"/>
      <pc:docMkLst>
        <pc:docMk/>
      </pc:docMkLst>
      <pc:sldChg chg="modNotesTx">
        <pc:chgData name="Zoe Johnson King" userId="14e453977b9348cd" providerId="LiveId" clId="{E010EE60-ED06-4194-8493-1C024197A713}" dt="2018-02-06T17:58:11.088" v="642" actId="20577"/>
        <pc:sldMkLst>
          <pc:docMk/>
          <pc:sldMk cId="4048866705" sldId="258"/>
        </pc:sldMkLst>
      </pc:sldChg>
      <pc:sldChg chg="ord modNotesTx">
        <pc:chgData name="Zoe Johnson King" userId="14e453977b9348cd" providerId="LiveId" clId="{E010EE60-ED06-4194-8493-1C024197A713}" dt="2018-02-06T18:03:40.793" v="1502" actId="20577"/>
        <pc:sldMkLst>
          <pc:docMk/>
          <pc:sldMk cId="683158203" sldId="259"/>
        </pc:sldMkLst>
      </pc:sldChg>
      <pc:sldChg chg="ord modNotesTx">
        <pc:chgData name="Zoe Johnson King" userId="14e453977b9348cd" providerId="LiveId" clId="{E010EE60-ED06-4194-8493-1C024197A713}" dt="2018-02-06T18:09:35.707" v="2429" actId="20577"/>
        <pc:sldMkLst>
          <pc:docMk/>
          <pc:sldMk cId="3087184689" sldId="260"/>
        </pc:sldMkLst>
      </pc:sldChg>
      <pc:sldChg chg="ord modNotesTx">
        <pc:chgData name="Zoe Johnson King" userId="14e453977b9348cd" providerId="LiveId" clId="{E010EE60-ED06-4194-8493-1C024197A713}" dt="2018-02-06T18:45:28.019" v="6016"/>
        <pc:sldMkLst>
          <pc:docMk/>
          <pc:sldMk cId="3760233876" sldId="261"/>
        </pc:sldMkLst>
      </pc:sldChg>
      <pc:sldChg chg="modNotesTx">
        <pc:chgData name="Zoe Johnson King" userId="14e453977b9348cd" providerId="LiveId" clId="{E010EE60-ED06-4194-8493-1C024197A713}" dt="2018-02-06T18:05:25.882" v="1858" actId="20577"/>
        <pc:sldMkLst>
          <pc:docMk/>
          <pc:sldMk cId="4293791256" sldId="262"/>
        </pc:sldMkLst>
      </pc:sldChg>
      <pc:sldChg chg="ord modNotesTx">
        <pc:chgData name="Zoe Johnson King" userId="14e453977b9348cd" providerId="LiveId" clId="{E010EE60-ED06-4194-8493-1C024197A713}" dt="2018-02-06T18:29:58.733" v="3227" actId="20577"/>
        <pc:sldMkLst>
          <pc:docMk/>
          <pc:sldMk cId="2046298269" sldId="263"/>
        </pc:sldMkLst>
      </pc:sldChg>
      <pc:sldChg chg="ord modNotesTx">
        <pc:chgData name="Zoe Johnson King" userId="14e453977b9348cd" providerId="LiveId" clId="{E010EE60-ED06-4194-8493-1C024197A713}" dt="2018-02-06T18:01:57.555" v="1246" actId="20577"/>
        <pc:sldMkLst>
          <pc:docMk/>
          <pc:sldMk cId="3250723718" sldId="264"/>
        </pc:sldMkLst>
      </pc:sldChg>
      <pc:sldChg chg="ord modNotesTx">
        <pc:chgData name="Zoe Johnson King" userId="14e453977b9348cd" providerId="LiveId" clId="{E010EE60-ED06-4194-8493-1C024197A713}" dt="2018-02-06T18:00:47.938" v="992" actId="20577"/>
        <pc:sldMkLst>
          <pc:docMk/>
          <pc:sldMk cId="897493365" sldId="265"/>
        </pc:sldMkLst>
      </pc:sldChg>
      <pc:sldChg chg="ord modNotesTx">
        <pc:chgData name="Zoe Johnson King" userId="14e453977b9348cd" providerId="LiveId" clId="{E010EE60-ED06-4194-8493-1C024197A713}" dt="2018-02-06T18:39:55.695" v="5212" actId="20577"/>
        <pc:sldMkLst>
          <pc:docMk/>
          <pc:sldMk cId="4055107777" sldId="266"/>
        </pc:sldMkLst>
      </pc:sldChg>
      <pc:sldChg chg="modNotesTx">
        <pc:chgData name="Zoe Johnson King" userId="14e453977b9348cd" providerId="LiveId" clId="{E010EE60-ED06-4194-8493-1C024197A713}" dt="2018-02-06T18:06:55.423" v="2192" actId="20577"/>
        <pc:sldMkLst>
          <pc:docMk/>
          <pc:sldMk cId="2821391343" sldId="267"/>
        </pc:sldMkLst>
      </pc:sldChg>
      <pc:sldChg chg="ord modNotesTx">
        <pc:chgData name="Zoe Johnson King" userId="14e453977b9348cd" providerId="LiveId" clId="{E010EE60-ED06-4194-8493-1C024197A713}" dt="2018-02-06T18:03:57.474" v="1522" actId="20577"/>
        <pc:sldMkLst>
          <pc:docMk/>
          <pc:sldMk cId="730861853" sldId="268"/>
        </pc:sldMkLst>
      </pc:sldChg>
      <pc:sldChg chg="modNotesTx">
        <pc:chgData name="Zoe Johnson King" userId="14e453977b9348cd" providerId="LiveId" clId="{E010EE60-ED06-4194-8493-1C024197A713}" dt="2018-02-06T18:36:30.323" v="4526" actId="20577"/>
        <pc:sldMkLst>
          <pc:docMk/>
          <pc:sldMk cId="3203904150" sldId="269"/>
        </pc:sldMkLst>
      </pc:sldChg>
      <pc:sldChg chg="ord modNotesTx">
        <pc:chgData name="Zoe Johnson King" userId="14e453977b9348cd" providerId="LiveId" clId="{E010EE60-ED06-4194-8493-1C024197A713}" dt="2018-02-06T17:59:06.420" v="706" actId="20577"/>
        <pc:sldMkLst>
          <pc:docMk/>
          <pc:sldMk cId="3244429309" sldId="270"/>
        </pc:sldMkLst>
      </pc:sldChg>
      <pc:sldChg chg="ord modNotesTx">
        <pc:chgData name="Zoe Johnson King" userId="14e453977b9348cd" providerId="LiveId" clId="{E010EE60-ED06-4194-8493-1C024197A713}" dt="2018-02-06T18:34:42.630" v="4119"/>
        <pc:sldMkLst>
          <pc:docMk/>
          <pc:sldMk cId="891033980" sldId="271"/>
        </pc:sldMkLst>
      </pc:sldChg>
      <pc:sldChg chg="modNotesTx">
        <pc:chgData name="Zoe Johnson King" userId="14e453977b9348cd" providerId="LiveId" clId="{E010EE60-ED06-4194-8493-1C024197A713}" dt="2018-02-06T18:38:16.827" v="4940" actId="20577"/>
        <pc:sldMkLst>
          <pc:docMk/>
          <pc:sldMk cId="1374434302" sldId="272"/>
        </pc:sldMkLst>
      </pc:sldChg>
      <pc:sldChg chg="ord modNotesTx">
        <pc:chgData name="Zoe Johnson King" userId="14e453977b9348cd" providerId="LiveId" clId="{E010EE60-ED06-4194-8493-1C024197A713}" dt="2018-02-06T18:39:17.310" v="5078"/>
        <pc:sldMkLst>
          <pc:docMk/>
          <pc:sldMk cId="381549808" sldId="273"/>
        </pc:sldMkLst>
      </pc:sldChg>
      <pc:sldChg chg="ord modNotesTx">
        <pc:chgData name="Zoe Johnson King" userId="14e453977b9348cd" providerId="LiveId" clId="{E010EE60-ED06-4194-8493-1C024197A713}" dt="2018-02-06T18:49:03.650" v="6489"/>
        <pc:sldMkLst>
          <pc:docMk/>
          <pc:sldMk cId="2449065077" sldId="274"/>
        </pc:sldMkLst>
      </pc:sldChg>
      <pc:sldChg chg="ord modNotesTx">
        <pc:chgData name="Zoe Johnson King" userId="14e453977b9348cd" providerId="LiveId" clId="{E010EE60-ED06-4194-8493-1C024197A713}" dt="2018-02-06T18:11:41.739" v="2696" actId="20577"/>
        <pc:sldMkLst>
          <pc:docMk/>
          <pc:sldMk cId="4152349603" sldId="275"/>
        </pc:sldMkLst>
      </pc:sldChg>
      <pc:sldChg chg="ord modNotesTx">
        <pc:chgData name="Zoe Johnson King" userId="14e453977b9348cd" providerId="LiveId" clId="{E010EE60-ED06-4194-8493-1C024197A713}" dt="2018-02-06T18:45:22.020" v="6015"/>
        <pc:sldMkLst>
          <pc:docMk/>
          <pc:sldMk cId="3344294120" sldId="277"/>
        </pc:sldMkLst>
      </pc:sldChg>
      <pc:sldChg chg="ord modNotesTx">
        <pc:chgData name="Zoe Johnson King" userId="14e453977b9348cd" providerId="LiveId" clId="{E010EE60-ED06-4194-8493-1C024197A713}" dt="2018-02-06T18:51:50.630" v="6958"/>
        <pc:sldMkLst>
          <pc:docMk/>
          <pc:sldMk cId="3070041213" sldId="278"/>
        </pc:sldMkLst>
      </pc:sldChg>
      <pc:sldChg chg="ord modNotesTx">
        <pc:chgData name="Zoe Johnson King" userId="14e453977b9348cd" providerId="LiveId" clId="{E010EE60-ED06-4194-8493-1C024197A713}" dt="2018-02-06T18:49:21.736" v="6490"/>
        <pc:sldMkLst>
          <pc:docMk/>
          <pc:sldMk cId="2973432161" sldId="279"/>
        </pc:sldMkLst>
      </pc:sldChg>
      <pc:sldChg chg="ord modNotesTx">
        <pc:chgData name="Zoe Johnson King" userId="14e453977b9348cd" providerId="LiveId" clId="{E010EE60-ED06-4194-8493-1C024197A713}" dt="2018-02-06T18:47:02.241" v="6283"/>
        <pc:sldMkLst>
          <pc:docMk/>
          <pc:sldMk cId="2751585505" sldId="280"/>
        </pc:sldMkLst>
      </pc:sldChg>
      <pc:sldChg chg="ord modNotesTx">
        <pc:chgData name="Zoe Johnson King" userId="14e453977b9348cd" providerId="LiveId" clId="{E010EE60-ED06-4194-8493-1C024197A713}" dt="2018-02-06T18:49:21.736" v="6490"/>
        <pc:sldMkLst>
          <pc:docMk/>
          <pc:sldMk cId="403919411" sldId="281"/>
        </pc:sldMkLst>
      </pc:sldChg>
      <pc:sldChg chg="ord modNotesTx">
        <pc:chgData name="Zoe Johnson King" userId="14e453977b9348cd" providerId="LiveId" clId="{E010EE60-ED06-4194-8493-1C024197A713}" dt="2018-02-06T18:47:02.241" v="6283"/>
        <pc:sldMkLst>
          <pc:docMk/>
          <pc:sldMk cId="125292943" sldId="283"/>
        </pc:sldMkLst>
      </pc:sldChg>
      <pc:sldChg chg="modSp modNotesTx">
        <pc:chgData name="Zoe Johnson King" userId="14e453977b9348cd" providerId="LiveId" clId="{E010EE60-ED06-4194-8493-1C024197A713}" dt="2018-02-06T18:58:31.924" v="7814" actId="20577"/>
        <pc:sldMkLst>
          <pc:docMk/>
          <pc:sldMk cId="2835346141" sldId="284"/>
        </pc:sldMkLst>
        <pc:spChg chg="mod">
          <ac:chgData name="Zoe Johnson King" userId="14e453977b9348cd" providerId="LiveId" clId="{E010EE60-ED06-4194-8493-1C024197A713}" dt="2018-02-06T18:57:29.284" v="7706" actId="20577"/>
          <ac:spMkLst>
            <pc:docMk/>
            <pc:sldMk cId="2835346141" sldId="284"/>
            <ac:spMk id="2" creationId="{00000000-0000-0000-0000-000000000000}"/>
          </ac:spMkLst>
        </pc:spChg>
        <pc:spChg chg="mod">
          <ac:chgData name="Zoe Johnson King" userId="14e453977b9348cd" providerId="LiveId" clId="{E010EE60-ED06-4194-8493-1C024197A713}" dt="2018-02-06T18:58:23.635" v="7791" actId="6549"/>
          <ac:spMkLst>
            <pc:docMk/>
            <pc:sldMk cId="2835346141" sldId="284"/>
            <ac:spMk id="3" creationId="{00000000-0000-0000-0000-000000000000}"/>
          </ac:spMkLst>
        </pc:spChg>
      </pc:sldChg>
      <pc:sldChg chg="ord modNotesTx">
        <pc:chgData name="Zoe Johnson King" userId="14e453977b9348cd" providerId="LiveId" clId="{E010EE60-ED06-4194-8493-1C024197A713}" dt="2018-02-06T18:50:56.981" v="6799"/>
        <pc:sldMkLst>
          <pc:docMk/>
          <pc:sldMk cId="3610566015" sldId="285"/>
        </pc:sldMkLst>
      </pc:sldChg>
      <pc:sldChg chg="modSp ord modNotesTx">
        <pc:chgData name="Zoe Johnson King" userId="14e453977b9348cd" providerId="LiveId" clId="{E010EE60-ED06-4194-8493-1C024197A713}" dt="2018-02-06T18:49:03.650" v="6489"/>
        <pc:sldMkLst>
          <pc:docMk/>
          <pc:sldMk cId="846081822" sldId="287"/>
        </pc:sldMkLst>
        <pc:spChg chg="mod">
          <ac:chgData name="Zoe Johnson King" userId="14e453977b9348cd" providerId="LiveId" clId="{E010EE60-ED06-4194-8493-1C024197A713}" dt="2018-02-06T18:40:15.117" v="5215" actId="20577"/>
          <ac:spMkLst>
            <pc:docMk/>
            <pc:sldMk cId="846081822" sldId="287"/>
            <ac:spMk id="3" creationId="{00000000-0000-0000-0000-000000000000}"/>
          </ac:spMkLst>
        </pc:spChg>
      </pc:sldChg>
      <pc:sldChg chg="ord modNotesTx">
        <pc:chgData name="Zoe Johnson King" userId="14e453977b9348cd" providerId="LiveId" clId="{E010EE60-ED06-4194-8493-1C024197A713}" dt="2018-02-06T18:55:36.925" v="7675"/>
        <pc:sldMkLst>
          <pc:docMk/>
          <pc:sldMk cId="1921217168" sldId="288"/>
        </pc:sldMkLst>
      </pc:sldChg>
      <pc:sldChg chg="modNotesTx">
        <pc:chgData name="Zoe Johnson King" userId="14e453977b9348cd" providerId="LiveId" clId="{E010EE60-ED06-4194-8493-1C024197A713}" dt="2018-02-06T18:52:38.798" v="7112" actId="20577"/>
        <pc:sldMkLst>
          <pc:docMk/>
          <pc:sldMk cId="17529018" sldId="289"/>
        </pc:sldMkLst>
      </pc:sldChg>
      <pc:sldChg chg="modNotesTx">
        <pc:chgData name="Zoe Johnson King" userId="14e453977b9348cd" providerId="LiveId" clId="{E010EE60-ED06-4194-8493-1C024197A713}" dt="2018-02-06T18:10:40.747" v="2604" actId="20577"/>
        <pc:sldMkLst>
          <pc:docMk/>
          <pc:sldMk cId="2821211178" sldId="290"/>
        </pc:sldMkLst>
      </pc:sldChg>
      <pc:sldChg chg="modNotesTx">
        <pc:chgData name="Zoe Johnson King" userId="14e453977b9348cd" providerId="LiveId" clId="{E010EE60-ED06-4194-8493-1C024197A713}" dt="2018-02-06T18:06:40.013" v="2152" actId="6549"/>
        <pc:sldMkLst>
          <pc:docMk/>
          <pc:sldMk cId="2369309217" sldId="291"/>
        </pc:sldMkLst>
      </pc:sldChg>
      <pc:sldChg chg="addSp modSp add modNotesTx">
        <pc:chgData name="Zoe Johnson King" userId="14e453977b9348cd" providerId="LiveId" clId="{E010EE60-ED06-4194-8493-1C024197A713}" dt="2018-02-06T17:56:19.754" v="319" actId="20577"/>
        <pc:sldMkLst>
          <pc:docMk/>
          <pc:sldMk cId="2388546702" sldId="292"/>
        </pc:sldMkLst>
        <pc:spChg chg="add mod">
          <ac:chgData name="Zoe Johnson King" userId="14e453977b9348cd" providerId="LiveId" clId="{E010EE60-ED06-4194-8493-1C024197A713}" dt="2018-02-06T17:53:20.217" v="141" actId="1076"/>
          <ac:spMkLst>
            <pc:docMk/>
            <pc:sldMk cId="2388546702" sldId="292"/>
            <ac:spMk id="2" creationId="{54F46D92-927B-403E-875F-3BFB86EE99B6}"/>
          </ac:spMkLst>
        </pc:spChg>
      </pc:sldChg>
      <pc:sldChg chg="modSp add ord modNotesTx">
        <pc:chgData name="Zoe Johnson King" userId="14e453977b9348cd" providerId="LiveId" clId="{E010EE60-ED06-4194-8493-1C024197A713}" dt="2018-02-06T18:07:59.284" v="2279" actId="20577"/>
        <pc:sldMkLst>
          <pc:docMk/>
          <pc:sldMk cId="2038589861" sldId="293"/>
        </pc:sldMkLst>
        <pc:spChg chg="mod">
          <ac:chgData name="Zoe Johnson King" userId="14e453977b9348cd" providerId="LiveId" clId="{E010EE60-ED06-4194-8493-1C024197A713}" dt="2018-02-06T18:07:41.241" v="2224" actId="1076"/>
          <ac:spMkLst>
            <pc:docMk/>
            <pc:sldMk cId="2038589861" sldId="293"/>
            <ac:spMk id="2" creationId="{54F46D92-927B-403E-875F-3BFB86EE99B6}"/>
          </ac:spMkLst>
        </pc:spChg>
      </pc:sldChg>
      <pc:sldMasterChg chg="modSldLayout">
        <pc:chgData name="Zoe Johnson King" userId="14e453977b9348cd" providerId="LiveId" clId="{E010EE60-ED06-4194-8493-1C024197A713}" dt="2018-02-06T17:48:23.292" v="30" actId="20577"/>
        <pc:sldMasterMkLst>
          <pc:docMk/>
          <pc:sldMasterMk cId="0" sldId="2147483696"/>
        </pc:sldMasterMkLst>
        <pc:sldLayoutChg chg="modSp">
          <pc:chgData name="Zoe Johnson King" userId="14e453977b9348cd" providerId="LiveId" clId="{E010EE60-ED06-4194-8493-1C024197A713}" dt="2018-02-06T17:48:23.292" v="30" actId="20577"/>
          <pc:sldLayoutMkLst>
            <pc:docMk/>
            <pc:sldMasterMk cId="0" sldId="2147483696"/>
            <pc:sldLayoutMk cId="0" sldId="2147483852"/>
          </pc:sldLayoutMkLst>
          <pc:spChg chg="mod">
            <ac:chgData name="Zoe Johnson King" userId="14e453977b9348cd" providerId="LiveId" clId="{E010EE60-ED06-4194-8493-1C024197A713}" dt="2018-02-06T17:48:23.292" v="30" actId="20577"/>
            <ac:spMkLst>
              <pc:docMk/>
              <pc:sldMasterMk cId="0" sldId="2147483696"/>
              <pc:sldLayoutMk cId="0" sldId="2147483852"/>
              <ac:spMk id="2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2C9A04-9EED-4087-B0B6-8CC685E1B1C4}" type="datetimeFigureOut">
              <a:rPr lang="en-GB"/>
              <a:pPr>
                <a:defRPr/>
              </a:pPr>
              <a:t>06/02/2018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D15A1F-02D9-427B-A3DA-549FAF2BCF6A}" type="slidenum">
              <a:rPr lang="en-GB"/>
              <a:pPr>
                <a:defRPr/>
              </a:pPr>
              <a:t>‹#›</a:t>
            </a:fld>
            <a:endParaRPr lang="en-GB" dirty="0"/>
          </a:p>
        </p:txBody>
      </p:sp>
    </p:spTree>
    <p:extLst>
      <p:ext uri="{BB962C8B-B14F-4D97-AF65-F5344CB8AC3E}">
        <p14:creationId xmlns:p14="http://schemas.microsoft.com/office/powerpoint/2010/main" val="5763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778B12-3661-4A47-9614-060BF73E89A4}" type="datetimeFigureOut">
              <a:rPr lang="en-GB"/>
              <a:pPr>
                <a:defRPr/>
              </a:pPr>
              <a:t>06/02/2018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B64A4-34CD-4A8F-BC00-0351468125B6}" type="slidenum">
              <a:rPr lang="en-GB"/>
              <a:pPr>
                <a:defRPr/>
              </a:pPr>
              <a:t>‹#›</a:t>
            </a:fld>
            <a:endParaRPr lang="en-GB" dirty="0"/>
          </a:p>
        </p:txBody>
      </p:sp>
    </p:spTree>
    <p:extLst>
      <p:ext uri="{BB962C8B-B14F-4D97-AF65-F5344CB8AC3E}">
        <p14:creationId xmlns:p14="http://schemas.microsoft.com/office/powerpoint/2010/main" val="3659103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formative assessment, educative assessment (see especially Black and Wiliam “Inside the Black Box”)</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a:t>
            </a:fld>
            <a:endParaRPr lang="en-GB" dirty="0"/>
          </a:p>
        </p:txBody>
      </p:sp>
    </p:spTree>
    <p:extLst>
      <p:ext uri="{BB962C8B-B14F-4D97-AF65-F5344CB8AC3E}">
        <p14:creationId xmlns:p14="http://schemas.microsoft.com/office/powerpoint/2010/main" val="328626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good one to test understanding of content in an open-ended way; cards of things to draw should contain key terms from the class. Ask drawers why they drew what they did and guessers how they guessed.</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11</a:t>
            </a:fld>
            <a:endParaRPr lang="en-GB" dirty="0"/>
          </a:p>
        </p:txBody>
      </p:sp>
    </p:spTree>
    <p:extLst>
      <p:ext uri="{BB962C8B-B14F-4D97-AF65-F5344CB8AC3E}">
        <p14:creationId xmlns:p14="http://schemas.microsoft.com/office/powerpoint/2010/main" val="111078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on Pictionary (but easier).</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12</a:t>
            </a:fld>
            <a:endParaRPr lang="en-GB" dirty="0"/>
          </a:p>
        </p:txBody>
      </p:sp>
    </p:spTree>
    <p:extLst>
      <p:ext uri="{BB962C8B-B14F-4D97-AF65-F5344CB8AC3E}">
        <p14:creationId xmlns:p14="http://schemas.microsoft.com/office/powerpoint/2010/main" val="204993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activity to test understanding of content in an open-ended way; answers can be vague enough to support multiple questions (e.g. “Non-Cognitivism”), can go around the room asking students to each name a distinct question to which this is the answer.</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13</a:t>
            </a:fld>
            <a:endParaRPr lang="en-GB" dirty="0"/>
          </a:p>
        </p:txBody>
      </p:sp>
    </p:spTree>
    <p:extLst>
      <p:ext uri="{BB962C8B-B14F-4D97-AF65-F5344CB8AC3E}">
        <p14:creationId xmlns:p14="http://schemas.microsoft.com/office/powerpoint/2010/main" val="341469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students will understandably be reluctant – try to find a way to allocate the task to confident ones. Good final activity as part of a competitive review session (containing a variety of quizzes, taboo, Pictionary, etc.); assign the task to team captains.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14</a:t>
            </a:fld>
            <a:endParaRPr lang="en-GB" dirty="0"/>
          </a:p>
        </p:txBody>
      </p:sp>
    </p:spTree>
    <p:extLst>
      <p:ext uri="{BB962C8B-B14F-4D97-AF65-F5344CB8AC3E}">
        <p14:creationId xmlns:p14="http://schemas.microsoft.com/office/powerpoint/2010/main" val="11621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material again depending on class “temperature”, or group students in mixed temperature groups and ask to identify and discuss muddy points, or group students according to temperature and give extension work to the green group while going over material again for amber/red</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15</a:t>
            </a:fld>
            <a:endParaRPr lang="en-GB" dirty="0"/>
          </a:p>
        </p:txBody>
      </p:sp>
    </p:spTree>
    <p:extLst>
      <p:ext uri="{BB962C8B-B14F-4D97-AF65-F5344CB8AC3E}">
        <p14:creationId xmlns:p14="http://schemas.microsoft.com/office/powerpoint/2010/main" val="152790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those on the right-hand side for answers, or ask those in the middle and get those on the right-hand side to elaborate, then ask those on the left-hand side for a summary</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16</a:t>
            </a:fld>
            <a:endParaRPr lang="en-GB" dirty="0"/>
          </a:p>
        </p:txBody>
      </p:sp>
    </p:spTree>
    <p:extLst>
      <p:ext uri="{BB962C8B-B14F-4D97-AF65-F5344CB8AC3E}">
        <p14:creationId xmlns:p14="http://schemas.microsoft.com/office/powerpoint/2010/main" val="70071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in small discussion-based classes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17</a:t>
            </a:fld>
            <a:endParaRPr lang="en-GB" dirty="0"/>
          </a:p>
        </p:txBody>
      </p:sp>
    </p:spTree>
    <p:extLst>
      <p:ext uri="{BB962C8B-B14F-4D97-AF65-F5344CB8AC3E}">
        <p14:creationId xmlns:p14="http://schemas.microsoft.com/office/powerpoint/2010/main" val="386203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18</a:t>
            </a:fld>
            <a:endParaRPr lang="en-GB" dirty="0"/>
          </a:p>
        </p:txBody>
      </p:sp>
    </p:spTree>
    <p:extLst>
      <p:ext uri="{BB962C8B-B14F-4D97-AF65-F5344CB8AC3E}">
        <p14:creationId xmlns:p14="http://schemas.microsoft.com/office/powerpoint/2010/main" val="3163189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used at the beginning of a topic if the term is an ordinary language term. Development: pairs join into 4s and compare answers.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19</a:t>
            </a:fld>
            <a:endParaRPr lang="en-GB" dirty="0"/>
          </a:p>
        </p:txBody>
      </p:sp>
    </p:spTree>
    <p:extLst>
      <p:ext uri="{BB962C8B-B14F-4D97-AF65-F5344CB8AC3E}">
        <p14:creationId xmlns:p14="http://schemas.microsoft.com/office/powerpoint/2010/main" val="339692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on the above</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20</a:t>
            </a:fld>
            <a:endParaRPr lang="en-GB" dirty="0"/>
          </a:p>
        </p:txBody>
      </p:sp>
    </p:spTree>
    <p:extLst>
      <p:ext uri="{BB962C8B-B14F-4D97-AF65-F5344CB8AC3E}">
        <p14:creationId xmlns:p14="http://schemas.microsoft.com/office/powerpoint/2010/main" val="407758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2 or 3 classes, best done at the end of a lesson – then you can take the sheets away and look for things to address in the next lesson</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a:t>
            </a:fld>
            <a:endParaRPr lang="en-GB" dirty="0"/>
          </a:p>
        </p:txBody>
      </p:sp>
    </p:spTree>
    <p:extLst>
      <p:ext uri="{BB962C8B-B14F-4D97-AF65-F5344CB8AC3E}">
        <p14:creationId xmlns:p14="http://schemas.microsoft.com/office/powerpoint/2010/main" val="246189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favorite! Can ask students up and down the line to explain “where they stand”, allowing others to move up and down to the extent that they are persuaded. Development 1 (if class is polarized): divide into two teams and have a team debate. Development 2 (if evenly spread): divide into three groups, “agree”, “disagree” and “we should suspend judgment”, and ask groups to write short speeches defending their position. </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21</a:t>
            </a:fld>
            <a:endParaRPr lang="en-GB" dirty="0"/>
          </a:p>
        </p:txBody>
      </p:sp>
    </p:spTree>
    <p:extLst>
      <p:ext uri="{BB962C8B-B14F-4D97-AF65-F5344CB8AC3E}">
        <p14:creationId xmlns:p14="http://schemas.microsoft.com/office/powerpoint/2010/main" val="230062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favorite! Prepare by writing up 4-5 claims from the reading (paraphrased or quotations) on A3 sheets of paper and sticking them up around the room as students enter. Particularly useful for contentious topics, or ones with respect to which students might experience stereotype threat – this activity minimizes identity and focuses exclusively on the content of people’s points. Can sell it as a way to practice developing the skill of coming up with counterarguments and counter-counter-arguments. Development: place students in groups, give each group an A3 sheet, and ask them to select the 2-3 best points and report back to the class.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22</a:t>
            </a:fld>
            <a:endParaRPr lang="en-GB" dirty="0"/>
          </a:p>
        </p:txBody>
      </p:sp>
    </p:spTree>
    <p:extLst>
      <p:ext uri="{BB962C8B-B14F-4D97-AF65-F5344CB8AC3E}">
        <p14:creationId xmlns:p14="http://schemas.microsoft.com/office/powerpoint/2010/main" val="137150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on silent debate, but not silent – encourages group discussion, but still has students responding to one another’s points.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23</a:t>
            </a:fld>
            <a:endParaRPr lang="en-GB" dirty="0"/>
          </a:p>
        </p:txBody>
      </p:sp>
    </p:spTree>
    <p:extLst>
      <p:ext uri="{BB962C8B-B14F-4D97-AF65-F5344CB8AC3E}">
        <p14:creationId xmlns:p14="http://schemas.microsoft.com/office/powerpoint/2010/main" val="156933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lights incorporate differentiation – students self-select a question at the right level for them. Can then group students into color groups for further discussion.</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24</a:t>
            </a:fld>
            <a:endParaRPr lang="en-GB" dirty="0"/>
          </a:p>
        </p:txBody>
      </p:sp>
    </p:spTree>
    <p:extLst>
      <p:ext uri="{BB962C8B-B14F-4D97-AF65-F5344CB8AC3E}">
        <p14:creationId xmlns:p14="http://schemas.microsoft.com/office/powerpoint/2010/main" val="101006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way to force students to equalize talking time. Suggestions: How would you reply to claim X in the reading? What</a:t>
            </a:r>
            <a:r>
              <a:rPr lang="en-US" baseline="0" dirty="0"/>
              <a:t> was the strongest argument in the reading? What helpful tips would you give students taking this class next year?</a:t>
            </a:r>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25</a:t>
            </a:fld>
            <a:endParaRPr lang="en-GB" dirty="0"/>
          </a:p>
        </p:txBody>
      </p:sp>
    </p:spTree>
    <p:extLst>
      <p:ext uri="{BB962C8B-B14F-4D97-AF65-F5344CB8AC3E}">
        <p14:creationId xmlns:p14="http://schemas.microsoft.com/office/powerpoint/2010/main" val="163287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students and ask to share and discuss their answers. Can work with big classes; just ask to discuss with whoever is sitting near to them.</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26</a:t>
            </a:fld>
            <a:endParaRPr lang="en-GB" dirty="0"/>
          </a:p>
        </p:txBody>
      </p:sp>
    </p:spTree>
    <p:extLst>
      <p:ext uri="{BB962C8B-B14F-4D97-AF65-F5344CB8AC3E}">
        <p14:creationId xmlns:p14="http://schemas.microsoft.com/office/powerpoint/2010/main" val="199349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tip: create graphic organizers with space for students to write down not only their individual answer, but also the answers from their pair, their 4, and their 8. Development: add optional extra questions for the 4s and 8s. Ask a representative of each 8 to feed back to the class.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27</a:t>
            </a:fld>
            <a:endParaRPr lang="en-GB" dirty="0"/>
          </a:p>
        </p:txBody>
      </p:sp>
    </p:spTree>
    <p:extLst>
      <p:ext uri="{BB962C8B-B14F-4D97-AF65-F5344CB8AC3E}">
        <p14:creationId xmlns:p14="http://schemas.microsoft.com/office/powerpoint/2010/main" val="396284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that the number of groups is less than or equal to the number of people per group. Helpful to have graphic organizers for students to write down notes about each case. Variation: Do this not with cases but with philosophical theories, and ask students to note what the theory says and any problems they see with it.</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28</a:t>
            </a:fld>
            <a:endParaRPr lang="en-GB" dirty="0"/>
          </a:p>
        </p:txBody>
      </p:sp>
    </p:spTree>
    <p:extLst>
      <p:ext uri="{BB962C8B-B14F-4D97-AF65-F5344CB8AC3E}">
        <p14:creationId xmlns:p14="http://schemas.microsoft.com/office/powerpoint/2010/main" val="8353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favorite – and a great way to clear up common misconceptions. Can be an end-of-lesson AfL activity, but can also be a group discussion activity; e.g. give groups an envelope of Mr. Wrongs giving bad arguments or saying false things, have groups discuss and explain what’s wrong. Pro tip: do this with objections to an argument in the reading, and have groups explain why the objection is bad, for readings (e.g. Famine, Affluence and Morality) that are often met with really bad objections!!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29</a:t>
            </a:fld>
            <a:endParaRPr lang="en-GB" dirty="0"/>
          </a:p>
        </p:txBody>
      </p:sp>
    </p:spTree>
    <p:extLst>
      <p:ext uri="{BB962C8B-B14F-4D97-AF65-F5344CB8AC3E}">
        <p14:creationId xmlns:p14="http://schemas.microsoft.com/office/powerpoint/2010/main" val="3086442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apply to a something in the world that the reading has been criticizing (e.g. the electoral process). Or to a philosophical theory or an argument or position from a historical text that the class has been criticizing. N.B. The latter is pretty advanced – a good extension activity. </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30</a:t>
            </a:fld>
            <a:endParaRPr lang="en-GB" dirty="0"/>
          </a:p>
        </p:txBody>
      </p:sp>
    </p:spTree>
    <p:extLst>
      <p:ext uri="{BB962C8B-B14F-4D97-AF65-F5344CB8AC3E}">
        <p14:creationId xmlns:p14="http://schemas.microsoft.com/office/powerpoint/2010/main" val="148260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on the above; can use a mixture of content questions and “how do you feel this class is going?” type questions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4</a:t>
            </a:fld>
            <a:endParaRPr lang="en-GB" dirty="0"/>
          </a:p>
        </p:txBody>
      </p:sp>
    </p:spTree>
    <p:extLst>
      <p:ext uri="{BB962C8B-B14F-4D97-AF65-F5344CB8AC3E}">
        <p14:creationId xmlns:p14="http://schemas.microsoft.com/office/powerpoint/2010/main" val="3798122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Amazing review activity for a small class of outgoing keeners! Assign particular philosophers to</a:t>
            </a:r>
            <a:r>
              <a:rPr lang="en-US" baseline="0" dirty="0"/>
              <a:t> particular students (or have them sign up) so they don’t all do the same one.</a:t>
            </a:r>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31</a:t>
            </a:fld>
            <a:endParaRPr lang="en-GB" dirty="0"/>
          </a:p>
        </p:txBody>
      </p:sp>
    </p:spTree>
    <p:extLst>
      <p:ext uri="{BB962C8B-B14F-4D97-AF65-F5344CB8AC3E}">
        <p14:creationId xmlns:p14="http://schemas.microsoft.com/office/powerpoint/2010/main" val="3090078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version of “fact or opinion”. Use</a:t>
            </a:r>
            <a:r>
              <a:rPr lang="en-US" baseline="0" dirty="0"/>
              <a:t> to discourage knee-jerk relativism; the distinction makes sense, if at all, as a distinction between ways to establish a claim</a:t>
            </a:r>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32</a:t>
            </a:fld>
            <a:endParaRPr lang="en-GB" dirty="0"/>
          </a:p>
        </p:txBody>
      </p:sp>
    </p:spTree>
    <p:extLst>
      <p:ext uri="{BB962C8B-B14F-4D97-AF65-F5344CB8AC3E}">
        <p14:creationId xmlns:p14="http://schemas.microsoft.com/office/powerpoint/2010/main" val="709530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way to build student feedback into your planning! Development: give cards back to students at the end of the topic and have them write answers.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33</a:t>
            </a:fld>
            <a:endParaRPr lang="en-GB" dirty="0"/>
          </a:p>
        </p:txBody>
      </p:sp>
    </p:spTree>
    <p:extLst>
      <p:ext uri="{BB962C8B-B14F-4D97-AF65-F5344CB8AC3E}">
        <p14:creationId xmlns:p14="http://schemas.microsoft.com/office/powerpoint/2010/main" val="415367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way to end a class/unit on something applied. Stimulus for discussion in whatever is your preferred format. Demonstrate the point of Philosophy!!</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34</a:t>
            </a:fld>
            <a:endParaRPr lang="en-GB" dirty="0"/>
          </a:p>
        </p:txBody>
      </p:sp>
    </p:spTree>
    <p:extLst>
      <p:ext uri="{BB962C8B-B14F-4D97-AF65-F5344CB8AC3E}">
        <p14:creationId xmlns:p14="http://schemas.microsoft.com/office/powerpoint/2010/main" val="387320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on the above focusing on content</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5</a:t>
            </a:fld>
            <a:endParaRPr lang="en-GB" dirty="0"/>
          </a:p>
        </p:txBody>
      </p:sp>
    </p:spTree>
    <p:extLst>
      <p:ext uri="{BB962C8B-B14F-4D97-AF65-F5344CB8AC3E}">
        <p14:creationId xmlns:p14="http://schemas.microsoft.com/office/powerpoint/2010/main" val="60374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extension for a small class (~20 students), cool way to help students help one another. N.B. this process may take a whole lesson</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6</a:t>
            </a:fld>
            <a:endParaRPr lang="en-GB" dirty="0"/>
          </a:p>
        </p:txBody>
      </p:sp>
    </p:spTree>
    <p:extLst>
      <p:ext uri="{BB962C8B-B14F-4D97-AF65-F5344CB8AC3E}">
        <p14:creationId xmlns:p14="http://schemas.microsoft.com/office/powerpoint/2010/main" val="62656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a:t>
            </a:r>
            <a:r>
              <a:rPr lang="en-US" baseline="0" dirty="0"/>
              <a:t> “random name generator” – I like to use the spinning wheel on classtools.net (it cheers to “congratulate” the student selected!). It’s good practice to do this regularly in a discussion-based class until everyone has had a turn being the class reporters.</a:t>
            </a:r>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7</a:t>
            </a:fld>
            <a:endParaRPr lang="en-GB" dirty="0"/>
          </a:p>
        </p:txBody>
      </p:sp>
    </p:spTree>
    <p:extLst>
      <p:ext uri="{BB962C8B-B14F-4D97-AF65-F5344CB8AC3E}">
        <p14:creationId xmlns:p14="http://schemas.microsoft.com/office/powerpoint/2010/main" val="223700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Variations: 5 sentences instead of words, or start with 5 sentences and get it down to 5 key words, or start with listing them individually and then share in groups and agree on a group set of answers</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8</a:t>
            </a:fld>
            <a:endParaRPr lang="en-GB" dirty="0"/>
          </a:p>
        </p:txBody>
      </p:sp>
    </p:spTree>
    <p:extLst>
      <p:ext uri="{BB962C8B-B14F-4D97-AF65-F5344CB8AC3E}">
        <p14:creationId xmlns:p14="http://schemas.microsoft.com/office/powerpoint/2010/main" val="34580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Helpful for large classes. For common misconceptions or difficult ideas – go over it again if a significant number of students get the wrong answer.</a:t>
            </a:r>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9</a:t>
            </a:fld>
            <a:endParaRPr lang="en-GB" dirty="0"/>
          </a:p>
        </p:txBody>
      </p:sp>
    </p:spTree>
    <p:extLst>
      <p:ext uri="{BB962C8B-B14F-4D97-AF65-F5344CB8AC3E}">
        <p14:creationId xmlns:p14="http://schemas.microsoft.com/office/powerpoint/2010/main" val="208994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Best with a small class (~20). Useful to test comprehension. Variation: allow talking, let students direct one another. Development: do it as DOMINOES!</a:t>
            </a:r>
          </a:p>
          <a:p>
            <a:endParaRPr lang="en-US" dirty="0"/>
          </a:p>
        </p:txBody>
      </p:sp>
      <p:sp>
        <p:nvSpPr>
          <p:cNvPr id="4" name="Slide Number Placeholder 3"/>
          <p:cNvSpPr>
            <a:spLocks noGrp="1"/>
          </p:cNvSpPr>
          <p:nvPr>
            <p:ph type="sldNum" sz="quarter" idx="10"/>
          </p:nvPr>
        </p:nvSpPr>
        <p:spPr/>
        <p:txBody>
          <a:bodyPr/>
          <a:lstStyle/>
          <a:p>
            <a:pPr>
              <a:defRPr/>
            </a:pPr>
            <a:fld id="{9B4B64A4-34CD-4A8F-BC00-0351468125B6}" type="slidenum">
              <a:rPr lang="en-GB" smtClean="0"/>
              <a:pPr>
                <a:defRPr/>
              </a:pPr>
              <a:t>10</a:t>
            </a:fld>
            <a:endParaRPr lang="en-GB" dirty="0"/>
          </a:p>
        </p:txBody>
      </p:sp>
    </p:spTree>
    <p:extLst>
      <p:ext uri="{BB962C8B-B14F-4D97-AF65-F5344CB8AC3E}">
        <p14:creationId xmlns:p14="http://schemas.microsoft.com/office/powerpoint/2010/main" val="237654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3"/>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auto">
          <a:xfrm>
            <a:off x="146050" y="6381750"/>
            <a:ext cx="8832850" cy="319088"/>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Straight Connector 8"/>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0"/>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685800" y="381000"/>
            <a:ext cx="7772400" cy="1607840"/>
          </a:xfrm>
        </p:spPr>
        <p:txBody>
          <a:bodyPr/>
          <a:lstStyle>
            <a:lvl1pPr>
              <a:defRPr sz="4200">
                <a:solidFill>
                  <a:schemeClr val="accent1"/>
                </a:solidFill>
              </a:defRPr>
            </a:lvl1pPr>
          </a:lstStyle>
          <a:p>
            <a:r>
              <a:rPr lang="en-US" dirty="0"/>
              <a:t>Click to edit Master title style</a:t>
            </a:r>
          </a:p>
        </p:txBody>
      </p:sp>
      <p:sp>
        <p:nvSpPr>
          <p:cNvPr id="16" name="Slide Number Placeholder 28"/>
          <p:cNvSpPr>
            <a:spLocks noGrp="1"/>
          </p:cNvSpPr>
          <p:nvPr>
            <p:ph type="sldNum" sz="quarter" idx="10"/>
          </p:nvPr>
        </p:nvSpPr>
        <p:spPr>
          <a:xfrm>
            <a:off x="4343400" y="2198688"/>
            <a:ext cx="457200" cy="441325"/>
          </a:xfrm>
        </p:spPr>
        <p:txBody>
          <a:bodyPr/>
          <a:lstStyle>
            <a:lvl1pPr>
              <a:defRPr>
                <a:solidFill>
                  <a:schemeClr val="accent3">
                    <a:shade val="75000"/>
                  </a:schemeClr>
                </a:solidFill>
              </a:defRPr>
            </a:lvl1pPr>
          </a:lstStyle>
          <a:p>
            <a:pPr>
              <a:defRPr/>
            </a:pPr>
            <a:r>
              <a:rPr lang="en-GB" dirty="0"/>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D29C4E83-E1FD-41DB-A603-BE28CB5EDBA1}" type="datetimeFigureOut">
              <a:rPr lang="en-GB"/>
              <a:pPr>
                <a:defRPr/>
              </a:pPr>
              <a:t>06/02/2018</a:t>
            </a:fld>
            <a:endParaRPr lang="en-GB" dirty="0"/>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CC9C8B-EDD8-4370-AC4F-ADFDC09DFA4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F2FD2B22-DA4E-4EF9-8CC5-4236898B7D08}" type="slidenum">
              <a:rPr lang="en-GB"/>
              <a:pPr>
                <a:defRPr/>
              </a:pPr>
              <a:t>‹#›</a:t>
            </a:fld>
            <a:endParaRPr lang="en-GB" dirty="0"/>
          </a:p>
        </p:txBody>
      </p:sp>
      <p:sp>
        <p:nvSpPr>
          <p:cNvPr id="14" name="Date Placeholder 3"/>
          <p:cNvSpPr>
            <a:spLocks noGrp="1"/>
          </p:cNvSpPr>
          <p:nvPr>
            <p:ph type="dt" sz="half" idx="11"/>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DA40763A-E8AE-457A-8280-945474E2408B}" type="datetimeFigureOut">
              <a:rPr lang="en-GB"/>
              <a:pPr>
                <a:defRPr/>
              </a:pPr>
              <a:t>06/02/2018</a:t>
            </a:fld>
            <a:endParaRPr lang="en-GB" dirty="0"/>
          </a:p>
        </p:txBody>
      </p:sp>
      <p:sp>
        <p:nvSpPr>
          <p:cNvPr id="15" name="Footer Placeholder 4"/>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5976033"/>
            <a:ext cx="8832850" cy="721629"/>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dirty="0"/>
              <a:t>Click to edit Master title style</a:t>
            </a:r>
          </a:p>
        </p:txBody>
      </p:sp>
      <p:sp>
        <p:nvSpPr>
          <p:cNvPr id="8" name="Content Placeholder 7"/>
          <p:cNvSpPr>
            <a:spLocks noGrp="1"/>
          </p:cNvSpPr>
          <p:nvPr>
            <p:ph sz="quarter" idx="1"/>
          </p:nvPr>
        </p:nvSpPr>
        <p:spPr>
          <a:xfrm>
            <a:off x="301752" y="1527048"/>
            <a:ext cx="8503920" cy="3846168"/>
          </a:xfrm>
        </p:spPr>
        <p:txBody>
          <a:bodyPr/>
          <a:lstStyle>
            <a:lvl1pPr>
              <a:buClr>
                <a:schemeClr val="accent1"/>
              </a:buClr>
              <a:buSzPct val="90000"/>
              <a:buFont typeface="Courier New" pitchFamily="49" charset="0"/>
              <a:buChar char="o"/>
              <a:defRPr/>
            </a:lvl1pPr>
            <a:lvl2pPr>
              <a:buClr>
                <a:schemeClr val="accent1"/>
              </a:buClr>
              <a:buFont typeface="Arial" pitchFamily="34" charset="0"/>
              <a:buChar cha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0"/>
          </p:nvPr>
        </p:nvSpPr>
        <p:spPr>
          <a:xfrm>
            <a:off x="4362450" y="1027113"/>
            <a:ext cx="457200" cy="441325"/>
          </a:xfrm>
        </p:spPr>
        <p:txBody>
          <a:bodyPr/>
          <a:lstStyle>
            <a:lvl1pPr>
              <a:defRPr/>
            </a:lvl1pPr>
          </a:lstStyle>
          <a:p>
            <a:pPr>
              <a:defRPr/>
            </a:pPr>
            <a:r>
              <a:rPr lang="en-GB" dirty="0"/>
              <a:t>2</a:t>
            </a:r>
          </a:p>
        </p:txBody>
      </p:sp>
      <p:sp>
        <p:nvSpPr>
          <p:cNvPr id="19" name="Footer Placeholder 16"/>
          <p:cNvSpPr txBox="1">
            <a:spLocks/>
          </p:cNvSpPr>
          <p:nvPr userDrawn="1"/>
        </p:nvSpPr>
        <p:spPr>
          <a:xfrm>
            <a:off x="149225" y="6088064"/>
            <a:ext cx="4314267" cy="500062"/>
          </a:xfrm>
          <a:prstGeom prst="rect">
            <a:avLst/>
          </a:prstGeom>
        </p:spPr>
        <p:txBody>
          <a:bodyPr/>
          <a:lstStyle/>
          <a:p>
            <a:pPr marL="173038" indent="1588">
              <a:spcAft>
                <a:spcPts val="0"/>
              </a:spcAft>
              <a:buFont typeface="+mj-lt"/>
              <a:buNone/>
              <a:defRPr/>
            </a:pPr>
            <a:r>
              <a:rPr lang="en-GB" sz="2400" b="0" i="0" dirty="0">
                <a:solidFill>
                  <a:schemeClr val="bg1"/>
                </a:solidFill>
                <a:latin typeface="+mn-lt"/>
              </a:rPr>
              <a:t>Lesson activity templates</a:t>
            </a:r>
          </a:p>
        </p:txBody>
      </p:sp>
      <p:sp>
        <p:nvSpPr>
          <p:cNvPr id="20" name="TextBox 19"/>
          <p:cNvSpPr txBox="1"/>
          <p:nvPr userDrawn="1"/>
        </p:nvSpPr>
        <p:spPr>
          <a:xfrm>
            <a:off x="5581753" y="5976034"/>
            <a:ext cx="3384501" cy="646331"/>
          </a:xfrm>
          <a:prstGeom prst="rect">
            <a:avLst/>
          </a:prstGeom>
          <a:noFill/>
        </p:spPr>
        <p:txBody>
          <a:bodyPr wrap="square">
            <a:spAutoFit/>
          </a:bodyPr>
          <a:lstStyle/>
          <a:p>
            <a:pPr algn="ctr">
              <a:defRPr/>
            </a:pPr>
            <a:r>
              <a:rPr lang="en-GB" dirty="0">
                <a:solidFill>
                  <a:schemeClr val="bg1"/>
                </a:solidFill>
                <a:latin typeface="Calibri" pitchFamily="34" charset="0"/>
              </a:rPr>
              <a:t>Zoë Johnson King</a:t>
            </a:r>
          </a:p>
          <a:p>
            <a:pPr algn="ctr">
              <a:defRPr/>
            </a:pPr>
            <a:r>
              <a:rPr lang="en-GB" dirty="0">
                <a:solidFill>
                  <a:schemeClr val="bg1"/>
                </a:solidFill>
                <a:latin typeface="Calibri" pitchFamily="34" charset="0"/>
              </a:rPr>
              <a:t>Phil XYZ: [Title]</a:t>
            </a:r>
            <a:r>
              <a:rPr lang="en-GB" baseline="0" dirty="0">
                <a:solidFill>
                  <a:schemeClr val="bg1"/>
                </a:solidFill>
                <a:latin typeface="Calibri" pitchFamily="34" charset="0"/>
              </a:rPr>
              <a:t> – FT’XY</a:t>
            </a:r>
            <a:endParaRPr lang="en-GB" dirty="0">
              <a:solidFill>
                <a:schemeClr val="bg1"/>
              </a:solidFill>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16" name="Date Placeholder 3"/>
          <p:cNvSpPr>
            <a:spLocks noGrp="1"/>
          </p:cNvSpPr>
          <p:nvPr>
            <p:ph type="dt" sz="half" idx="11"/>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5D2CDE0E-98EA-453E-BD36-5AE2728F1111}" type="datetimeFigureOut">
              <a:rPr lang="en-GB"/>
              <a:pPr>
                <a:defRPr/>
              </a:pPr>
              <a:t>06/02/2018</a:t>
            </a:fld>
            <a:endParaRPr lang="en-GB"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ADE2A0E-9A7D-4013-9049-1B9092F55DEB}"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a:lstStyle>
            <a:lvl1pPr fontAlgn="auto">
              <a:spcBef>
                <a:spcPts val="0"/>
              </a:spcBef>
              <a:spcAft>
                <a:spcPts val="0"/>
              </a:spcAft>
              <a:defRPr>
                <a:latin typeface="+mn-lt"/>
                <a:cs typeface="+mn-cs"/>
              </a:defRPr>
            </a:lvl1pPr>
          </a:lstStyle>
          <a:p>
            <a:pPr>
              <a:defRPr/>
            </a:pPr>
            <a:fld id="{74144CAE-9C97-49B0-82F2-A8E147B70338}" type="datetimeFigureOut">
              <a:rPr lang="en-GB"/>
              <a:pPr>
                <a:defRPr/>
              </a:pPr>
              <a:t>06/02/2018</a:t>
            </a:fld>
            <a:endParaRPr lang="en-GB" dirty="0"/>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8" name="Slide Number Placeholder 6"/>
          <p:cNvSpPr>
            <a:spLocks noGrp="1"/>
          </p:cNvSpPr>
          <p:nvPr>
            <p:ph type="sldNum" sz="quarter" idx="12"/>
          </p:nvPr>
        </p:nvSpPr>
        <p:spPr/>
        <p:txBody>
          <a:bodyPr/>
          <a:lstStyle>
            <a:lvl1pPr>
              <a:defRPr/>
            </a:lvl1pPr>
          </a:lstStyle>
          <a:p>
            <a:pPr>
              <a:defRPr/>
            </a:pPr>
            <a:fld id="{E212E647-4C0E-49AF-B319-286016A3D6E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6F2E0918-1BCA-4BE4-8B41-E90445647441}" type="datetimeFigureOut">
              <a:rPr lang="en-GB"/>
              <a:pPr>
                <a:defRPr/>
              </a:pPr>
              <a:t>06/02/2018</a:t>
            </a:fld>
            <a:endParaRPr lang="en-GB" dirty="0"/>
          </a:p>
        </p:txBody>
      </p:sp>
      <p:sp>
        <p:nvSpPr>
          <p:cNvPr id="19" name="Footer Placeholder 7"/>
          <p:cNvSpPr>
            <a:spLocks noGrp="1"/>
          </p:cNvSpPr>
          <p:nvPr>
            <p:ph type="ftr" sz="quarter" idx="11"/>
          </p:nvPr>
        </p:nvSpPr>
        <p:spPr>
          <a:xfrm>
            <a:off x="304800" y="6410325"/>
            <a:ext cx="35814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23C5F20A-C1F1-44D5-9D60-003DD46EACC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A66EA65B-5B32-4587-B1A9-91C8270392EC}" type="datetimeFigureOut">
              <a:rPr lang="en-GB"/>
              <a:pPr>
                <a:defRPr/>
              </a:pPr>
              <a:t>06/02/2018</a:t>
            </a:fld>
            <a:endParaRPr lang="en-GB" dirty="0"/>
          </a:p>
        </p:txBody>
      </p:sp>
      <p:sp>
        <p:nvSpPr>
          <p:cNvPr id="4" name="Footer Placeholder 3"/>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EDF7BAF-98B9-4F8A-AE37-35FD3CAC824D}"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1FF64A95-DE72-4930-8DD6-B23D53DE118A}" type="datetimeFigureOut">
              <a:rPr lang="en-GB"/>
              <a:pPr>
                <a:defRPr/>
              </a:pPr>
              <a:t>06/02/2018</a:t>
            </a:fld>
            <a:endParaRPr lang="en-GB" dirty="0"/>
          </a:p>
        </p:txBody>
      </p:sp>
      <p:sp>
        <p:nvSpPr>
          <p:cNvPr id="9" name="Footer Placeholder 2"/>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21915D2-3124-4539-BED9-179DF078B2D0}"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EB2DC15-1947-4D47-AACA-127E93A46628}" type="slidenum">
              <a:rPr lang="en-GB"/>
              <a:pPr>
                <a:defRPr/>
              </a:pPr>
              <a:t>‹#›</a:t>
            </a:fld>
            <a:endParaRPr lang="en-GB" dirty="0"/>
          </a:p>
        </p:txBody>
      </p:sp>
      <p:sp>
        <p:nvSpPr>
          <p:cNvPr id="17" name="Date Placeholder 4"/>
          <p:cNvSpPr>
            <a:spLocks noGrp="1"/>
          </p:cNvSpPr>
          <p:nvPr>
            <p:ph type="dt" sz="half" idx="11"/>
          </p:nvPr>
        </p:nvSpPr>
        <p:spPr>
          <a:xfrm>
            <a:off x="7812088" y="6405563"/>
            <a:ext cx="1152525" cy="365125"/>
          </a:xfrm>
          <a:prstGeom prst="rect">
            <a:avLst/>
          </a:prstGeom>
        </p:spPr>
        <p:txBody>
          <a:bodyPr/>
          <a:lstStyle>
            <a:lvl1pPr fontAlgn="auto">
              <a:spcBef>
                <a:spcPts val="0"/>
              </a:spcBef>
              <a:spcAft>
                <a:spcPts val="0"/>
              </a:spcAft>
              <a:defRPr>
                <a:latin typeface="+mn-lt"/>
                <a:cs typeface="+mn-cs"/>
              </a:defRPr>
            </a:lvl1pPr>
          </a:lstStyle>
          <a:p>
            <a:pPr>
              <a:defRPr/>
            </a:pPr>
            <a:fld id="{DA7E8AE1-69C9-48D8-BE61-52ED405CF288}" type="datetimeFigureOut">
              <a:rPr lang="en-GB"/>
              <a:pPr>
                <a:defRPr/>
              </a:pPr>
              <a:t>06/02/2018</a:t>
            </a:fld>
            <a:endParaRPr lang="en-GB" dirty="0"/>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18DB02C-68CB-4B8A-BFC3-DCA585FBFBDD}" type="slidenum">
              <a:rPr lang="en-GB"/>
              <a:pPr>
                <a:defRPr/>
              </a:pPr>
              <a:t>‹#›</a:t>
            </a:fld>
            <a:endParaRPr lang="en-GB" dirty="0"/>
          </a:p>
        </p:txBody>
      </p:sp>
      <p:sp>
        <p:nvSpPr>
          <p:cNvPr id="17" name="Date Placeholder 4"/>
          <p:cNvSpPr>
            <a:spLocks noGrp="1"/>
          </p:cNvSpPr>
          <p:nvPr>
            <p:ph type="dt" sz="half" idx="11"/>
          </p:nvPr>
        </p:nvSpPr>
        <p:spPr>
          <a:xfrm>
            <a:off x="5788025"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957322AB-8DA0-490B-BF44-DB06F52471B9}" type="datetimeFigureOut">
              <a:rPr lang="en-GB"/>
              <a:pPr>
                <a:defRPr/>
              </a:pPr>
              <a:t>06/02/2018</a:t>
            </a:fld>
            <a:endParaRPr lang="en-GB" dirty="0"/>
          </a:p>
        </p:txBody>
      </p:sp>
      <p:sp>
        <p:nvSpPr>
          <p:cNvPr id="18" name="Footer Placeholder 5"/>
          <p:cNvSpPr>
            <a:spLocks noGrp="1"/>
          </p:cNvSpPr>
          <p:nvPr>
            <p:ph type="ftr" sz="quarter" idx="12"/>
          </p:nvPr>
        </p:nvSpPr>
        <p:spPr>
          <a:xfrm>
            <a:off x="301625" y="6410325"/>
            <a:ext cx="3584575" cy="366713"/>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B34FD9BF-7774-42AB-B720-4C2FED5F2EEF}" type="slidenum">
              <a:rPr lang="en-GB"/>
              <a:pPr>
                <a:defRPr/>
              </a:pPr>
              <a:t>‹#›</a:t>
            </a:fld>
            <a:endParaRPr lang="en-GB" dirty="0"/>
          </a:p>
        </p:txBody>
      </p:sp>
      <p:sp>
        <p:nvSpPr>
          <p:cNvPr id="1035"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6" name="Text Placeholder 12"/>
          <p:cNvSpPr>
            <a:spLocks noGrp="1"/>
          </p:cNvSpPr>
          <p:nvPr>
            <p:ph type="body" idx="1"/>
          </p:nvPr>
        </p:nvSpPr>
        <p:spPr bwMode="auto">
          <a:xfrm>
            <a:off x="301625" y="1524000"/>
            <a:ext cx="85344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7" name="Picture 23" descr="Letterhead Logo Mono"/>
          <p:cNvPicPr>
            <a:picLocks noChangeAspect="1"/>
          </p:cNvPicPr>
          <p:nvPr/>
        </p:nvPicPr>
        <p:blipFill>
          <a:blip r:embed="rId13" cstate="print"/>
          <a:srcRect/>
          <a:stretch>
            <a:fillRect/>
          </a:stretch>
        </p:blipFill>
        <p:spPr bwMode="auto">
          <a:xfrm>
            <a:off x="250825" y="188913"/>
            <a:ext cx="692150" cy="1054100"/>
          </a:xfrm>
          <a:prstGeom prst="rect">
            <a:avLst/>
          </a:prstGeom>
          <a:noFill/>
          <a:ln w="9525">
            <a:noFill/>
            <a:miter lim="800000"/>
            <a:headEnd/>
            <a:tailEnd/>
          </a:ln>
        </p:spPr>
      </p:pic>
      <p:sp>
        <p:nvSpPr>
          <p:cNvPr id="25" name="TextBox 24"/>
          <p:cNvSpPr txBox="1"/>
          <p:nvPr/>
        </p:nvSpPr>
        <p:spPr>
          <a:xfrm>
            <a:off x="7596188" y="188913"/>
            <a:ext cx="1368425" cy="368300"/>
          </a:xfrm>
          <a:prstGeom prst="rect">
            <a:avLst/>
          </a:prstGeom>
          <a:noFill/>
        </p:spPr>
        <p:txBody>
          <a:bodyPr>
            <a:spAutoFit/>
          </a:bodyPr>
          <a:lstStyle/>
          <a:p>
            <a:pPr fontAlgn="auto">
              <a:spcBef>
                <a:spcPts val="0"/>
              </a:spcBef>
              <a:spcAft>
                <a:spcPts val="0"/>
              </a:spcAft>
              <a:defRPr/>
            </a:pPr>
            <a:r>
              <a:rPr lang="en-GB" dirty="0">
                <a:latin typeface="+mn-lt"/>
                <a:cs typeface="+mn-cs"/>
              </a:rPr>
              <a:t>Ms. Johnson</a:t>
            </a:r>
          </a:p>
        </p:txBody>
      </p:sp>
      <p:sp>
        <p:nvSpPr>
          <p:cNvPr id="22" name="Rectangle 21"/>
          <p:cNvSpPr>
            <a:spLocks noChangeArrowheads="1"/>
          </p:cNvSpPr>
          <p:nvPr userDrawn="1"/>
        </p:nvSpPr>
        <p:spPr bwMode="auto">
          <a:xfrm>
            <a:off x="149225" y="5876925"/>
            <a:ext cx="8832850" cy="820738"/>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4" name="Footer Placeholder 16"/>
          <p:cNvSpPr txBox="1">
            <a:spLocks/>
          </p:cNvSpPr>
          <p:nvPr userDrawn="1"/>
        </p:nvSpPr>
        <p:spPr>
          <a:xfrm>
            <a:off x="395536" y="6021288"/>
            <a:ext cx="5256212" cy="647700"/>
          </a:xfrm>
          <a:prstGeom prst="rect">
            <a:avLst/>
          </a:prstGeom>
        </p:spPr>
        <p:txBody>
          <a:bodyPr/>
          <a:lstStyle/>
          <a:p>
            <a:pPr marL="342900" indent="-342900">
              <a:spcAft>
                <a:spcPts val="0"/>
              </a:spcAft>
              <a:buFont typeface="+mj-lt"/>
              <a:buNone/>
              <a:defRPr/>
            </a:pPr>
            <a:r>
              <a:rPr lang="en-GB" sz="2700" dirty="0">
                <a:solidFill>
                  <a:schemeClr val="bg1"/>
                </a:solidFill>
                <a:latin typeface="+mn-lt"/>
              </a:rPr>
              <a:t>Title: </a:t>
            </a:r>
          </a:p>
        </p:txBody>
      </p:sp>
      <p:sp>
        <p:nvSpPr>
          <p:cNvPr id="26" name="TextBox 25"/>
          <p:cNvSpPr txBox="1"/>
          <p:nvPr userDrawn="1"/>
        </p:nvSpPr>
        <p:spPr>
          <a:xfrm>
            <a:off x="5580111" y="5949950"/>
            <a:ext cx="3384501" cy="646113"/>
          </a:xfrm>
          <a:prstGeom prst="rect">
            <a:avLst/>
          </a:prstGeom>
          <a:noFill/>
        </p:spPr>
        <p:txBody>
          <a:bodyPr wrap="square">
            <a:spAutoFit/>
          </a:bodyPr>
          <a:lstStyle/>
          <a:p>
            <a:pPr algn="ctr">
              <a:defRPr/>
            </a:pPr>
            <a:r>
              <a:rPr lang="en-GB" dirty="0">
                <a:solidFill>
                  <a:schemeClr val="bg1"/>
                </a:solidFill>
                <a:latin typeface="Calibri" pitchFamily="34" charset="0"/>
              </a:rPr>
              <a:t>Year 12 Religious Studies: </a:t>
            </a:r>
          </a:p>
          <a:p>
            <a:pPr algn="ctr">
              <a:defRPr/>
            </a:pPr>
            <a:r>
              <a:rPr lang="en-GB" dirty="0">
                <a:solidFill>
                  <a:schemeClr val="bg1"/>
                </a:solidFill>
                <a:latin typeface="Calibri" pitchFamily="34" charset="0"/>
              </a:rPr>
              <a:t>Moral</a:t>
            </a:r>
            <a:r>
              <a:rPr lang="en-GB" baseline="0" dirty="0">
                <a:solidFill>
                  <a:schemeClr val="bg1"/>
                </a:solidFill>
                <a:latin typeface="Calibri" pitchFamily="34" charset="0"/>
              </a:rPr>
              <a:t> Philosophy</a:t>
            </a:r>
            <a:endParaRPr lang="en-GB"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Calibri" pitchFamily="34" charset="0"/>
        </a:defRPr>
      </a:lvl2pPr>
      <a:lvl3pPr algn="ctr" rtl="0" eaLnBrk="0" fontAlgn="base" hangingPunct="0">
        <a:spcBef>
          <a:spcPct val="0"/>
        </a:spcBef>
        <a:spcAft>
          <a:spcPct val="0"/>
        </a:spcAft>
        <a:defRPr sz="3300">
          <a:solidFill>
            <a:srgbClr val="89006F"/>
          </a:solidFill>
          <a:latin typeface="Calibri" pitchFamily="34" charset="0"/>
        </a:defRPr>
      </a:lvl3pPr>
      <a:lvl4pPr algn="ctr" rtl="0" eaLnBrk="0" fontAlgn="base" hangingPunct="0">
        <a:spcBef>
          <a:spcPct val="0"/>
        </a:spcBef>
        <a:spcAft>
          <a:spcPct val="0"/>
        </a:spcAft>
        <a:defRPr sz="3300">
          <a:solidFill>
            <a:srgbClr val="89006F"/>
          </a:solidFill>
          <a:latin typeface="Calibri" pitchFamily="34" charset="0"/>
        </a:defRPr>
      </a:lvl4pPr>
      <a:lvl5pPr algn="ctr" rtl="0" eaLnBrk="0" fontAlgn="base" hangingPunct="0">
        <a:spcBef>
          <a:spcPct val="0"/>
        </a:spcBef>
        <a:spcAft>
          <a:spcPct val="0"/>
        </a:spcAft>
        <a:defRPr sz="3300">
          <a:solidFill>
            <a:srgbClr val="89006F"/>
          </a:solidFill>
          <a:latin typeface="Calibri" pitchFamily="34" charset="0"/>
        </a:defRPr>
      </a:lvl5pPr>
      <a:lvl6pPr marL="457200" algn="ctr" rtl="0" fontAlgn="base">
        <a:spcBef>
          <a:spcPct val="0"/>
        </a:spcBef>
        <a:spcAft>
          <a:spcPct val="0"/>
        </a:spcAft>
        <a:defRPr sz="3300">
          <a:solidFill>
            <a:srgbClr val="89006F"/>
          </a:solidFill>
          <a:latin typeface="Calibri" pitchFamily="34" charset="0"/>
        </a:defRPr>
      </a:lvl6pPr>
      <a:lvl7pPr marL="914400" algn="ctr" rtl="0" fontAlgn="base">
        <a:spcBef>
          <a:spcPct val="0"/>
        </a:spcBef>
        <a:spcAft>
          <a:spcPct val="0"/>
        </a:spcAft>
        <a:defRPr sz="3300">
          <a:solidFill>
            <a:srgbClr val="89006F"/>
          </a:solidFill>
          <a:latin typeface="Calibri" pitchFamily="34" charset="0"/>
        </a:defRPr>
      </a:lvl7pPr>
      <a:lvl8pPr marL="1371600" algn="ctr" rtl="0" fontAlgn="base">
        <a:spcBef>
          <a:spcPct val="0"/>
        </a:spcBef>
        <a:spcAft>
          <a:spcPct val="0"/>
        </a:spcAft>
        <a:defRPr sz="3300">
          <a:solidFill>
            <a:srgbClr val="89006F"/>
          </a:solidFill>
          <a:latin typeface="Calibri" pitchFamily="34" charset="0"/>
        </a:defRPr>
      </a:lvl8pPr>
      <a:lvl9pPr marL="1828800" algn="ctr" rtl="0" fontAlgn="base">
        <a:spcBef>
          <a:spcPct val="0"/>
        </a:spcBef>
        <a:spcAft>
          <a:spcPct val="0"/>
        </a:spcAft>
        <a:defRPr sz="3300">
          <a:solidFill>
            <a:srgbClr val="89006F"/>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FF38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mages.google.co.uk/imgres?imgurl=https://www.nmi.com/images/partner.gif&amp;imgrefurl=https://www.nmi.com/partner/&amp;usg=__w0UwFudXn8I-ZjnJ6QH7OlT7jfE=&amp;h=332&amp;w=306&amp;sz=42&amp;hl=en&amp;start=3&amp;tbnid=cFouNLIiY66O4M:&amp;tbnh=119&amp;tbnw=110&amp;prev=/images?q=partner&amp;gbv=2&amp;hl=en&amp;sa=G" TargetMode="External"/><Relationship Id="rId7" Type="http://schemas.openxmlformats.org/officeDocument/2006/relationships/hyperlink" Target="http://images.google.co.uk/imgres?imgurl=http://blog.nbc.com/ross_blog/Captain%20Answer%20LOGO.jpg&amp;imgrefurl=http://blog.nbc.com/ross_blog/captain_answer/&amp;usg=__ZO_2uqG2rExfZ3N5jVzOALgLCZ4=&amp;h=685&amp;w=390&amp;sz=85&amp;hl=en&amp;start=1&amp;um=1&amp;tbnid=g1hpnNTQRGB7dM:&amp;tbnh=139&amp;tbnw=79&amp;prev=/images?q=answer&amp;hl=en&amp;um=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uk/imgres?imgurl=http://www.newtier.com/images/Partners.jpg&amp;imgrefurl=http://www.newtier.com/Partners.html&amp;usg=__YZdBGKSy2TxqssHzOddaCTQyg7g=&amp;h=409&amp;w=320&amp;sz=32&amp;hl=en&amp;start=4&amp;zoom=1&amp;um=1&amp;itbs=1&amp;tbnid=UxMdCnF7T0hxKM:&amp;tbnh=125&amp;tbnw=98&amp;prev=/images?q=partners&amp;um=1&amp;hl=en&amp;rlz=1T4ADSA_enGB390GB390&amp;tbs=isch:1" TargetMode="External"/><Relationship Id="rId4" Type="http://schemas.openxmlformats.org/officeDocument/2006/relationships/image" Target="../media/image14.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imgres?imgurl=http://www.ladymotor.co.uk/news/wp-content/uploads/2010/05/traffic-lights.gif&amp;imgrefurl=http://www.ladymotor.co.uk/news/&amp;usg=__xF_GhKE8PnDHXroQf-GUQ0xjod4=&amp;h=588&amp;w=467&amp;sz=13&amp;hl=en&amp;start=1&amp;zoom=1&amp;itbs=1&amp;tbnid=FDtVP-7qzYxjYM:&amp;tbnh=135&amp;tbnw=107&amp;prev=/images?q=traffic+lights&amp;hl=en&amp;gbv=2&amp;tbs=isch: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imgres?imgurl=http://media02.hongkiat.com/colorfulwp/Spectrum_by_GRlMGOR.jpg&amp;imgrefurl=http://www.hongkiat.com/blog/30-impressive-colour-spectrum-and-rainbow-wallpapers/&amp;usg=__zxZKciKJ3N1FJinplYcRwaGV7E8=&amp;h=400&amp;w=500&amp;sz=31&amp;hl=en&amp;start=1&amp;zoom=1&amp;um=1&amp;itbs=1&amp;tbnid=HFgWo3NWlHns1M:&amp;tbnh=104&amp;tbnw=130&amp;prev=/images?q=spectrum&amp;um=1&amp;hl=en&amp;rlz=1T4ADSA_enGB390GB390&amp;tbs=isch: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imgres?imgurl=http://media02.hongkiat.com/colorfulwp/Spectrum_by_GRlMGOR.jpg&amp;imgrefurl=http://www.hongkiat.com/blog/30-impressive-colour-spectrum-and-rainbow-wallpapers/&amp;usg=__zxZKciKJ3N1FJinplYcRwaGV7E8=&amp;h=400&amp;w=500&amp;sz=31&amp;hl=en&amp;start=1&amp;zoom=1&amp;um=1&amp;itbs=1&amp;tbnid=HFgWo3NWlHns1M:&amp;tbnh=104&amp;tbnw=130&amp;prev=/images?q=spectrum&amp;um=1&amp;hl=en&amp;rlz=1T4ADSA_enGB390GB390&amp;tbs=isch: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imgres?imgurl=http://theexpiredmeter.com/wp-content/uploads/2009/11/Shhhh.jpg&amp;imgrefurl=http://theexpiredmeter.com/?attachment_id=4574&amp;usg=__5kIMgrCoSdbt-hakj9ZfDXDfGqo=&amp;h=300&amp;w=242&amp;sz=16&amp;hl=en&amp;start=1&amp;zoom=1&amp;um=1&amp;itbs=1&amp;tbnid=dqXADtowQ5MuCM:&amp;tbnh=116&amp;tbnw=94&amp;prev=/images?q=shhhh&amp;um=1&amp;hl=en&amp;rlz=1T4ADSA_enGB390GB390&amp;tbs=isch: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imgres?imgurl=http://www.bulbman.com/images/exit0006.jpg&amp;imgrefurl=http://www.bulbman.com/index.php?cPath=5164&amp;main_page=index&amp;usg=__6OrgGsTCsIiaOATh7_ZFpZEl_-4=&amp;h=562&amp;w=750&amp;sz=96&amp;hl=en&amp;start=1&amp;zoom=1&amp;itbs=1&amp;tbnid=aoaQ8Z0uAjZkbM:&amp;tbnh=106&amp;tbnw=141&amp;prev=/images?q=exit&amp;hl=en&amp;gbv=2&amp;tbs=isch: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uk/imgres?imgurl=http://www.istockphoto.com/file_thumbview_approve/11709934/2/istockphoto_11709934-true-or-false-stencil-word.jpg&amp;imgrefurl=http://www.istockphoto.com/stock-photo-11709934-true-or-false-stencil-word.php&amp;usg=__E4xrpTxdLHp7PZD9xS-KC5CPvc8=&amp;h=253&amp;w=380&amp;sz=36&amp;hl=en&amp;start=9&amp;zoom=1&amp;itbs=1&amp;tbnid=iphHwdeoM0EosM:&amp;tbnh=82&amp;tbnw=123&amp;prev=/images?q=false+word&amp;hl=en&amp;gbv=2&amp;tbs=isch: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activity templates</a:t>
            </a:r>
          </a:p>
        </p:txBody>
      </p:sp>
      <p:sp>
        <p:nvSpPr>
          <p:cNvPr id="4" name="TextBox 3"/>
          <p:cNvSpPr txBox="1"/>
          <p:nvPr/>
        </p:nvSpPr>
        <p:spPr>
          <a:xfrm>
            <a:off x="1763688" y="2852936"/>
            <a:ext cx="5616624" cy="400110"/>
          </a:xfrm>
          <a:prstGeom prst="rect">
            <a:avLst/>
          </a:prstGeom>
          <a:noFill/>
        </p:spPr>
        <p:txBody>
          <a:bodyPr wrap="square" rtlCol="0">
            <a:spAutoFit/>
          </a:bodyPr>
          <a:lstStyle/>
          <a:p>
            <a:pPr algn="ctr"/>
            <a:r>
              <a:rPr lang="en-US" sz="2000" b="1" dirty="0">
                <a:solidFill>
                  <a:schemeClr val="tx2">
                    <a:lumMod val="75000"/>
                  </a:schemeClr>
                </a:solidFill>
              </a:rPr>
              <a:t>Zoë Johnson King</a:t>
            </a:r>
          </a:p>
        </p:txBody>
      </p:sp>
    </p:spTree>
    <p:extLst>
      <p:ext uri="{BB962C8B-B14F-4D97-AF65-F5344CB8AC3E}">
        <p14:creationId xmlns:p14="http://schemas.microsoft.com/office/powerpoint/2010/main" val="54117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HOWDY PARDNER</a:t>
            </a:r>
          </a:p>
        </p:txBody>
      </p:sp>
      <p:sp>
        <p:nvSpPr>
          <p:cNvPr id="3" name="Content Placeholder 2"/>
          <p:cNvSpPr>
            <a:spLocks noGrp="1"/>
          </p:cNvSpPr>
          <p:nvPr>
            <p:ph sz="quarter" idx="1"/>
          </p:nvPr>
        </p:nvSpPr>
        <p:spPr>
          <a:xfrm>
            <a:off x="301752" y="1772816"/>
            <a:ext cx="8734744" cy="3600400"/>
          </a:xfrm>
        </p:spPr>
        <p:txBody>
          <a:bodyPr/>
          <a:lstStyle/>
          <a:p>
            <a:r>
              <a:rPr lang="en-US" dirty="0"/>
              <a:t>I will hand each of you a question card or an answer card.</a:t>
            </a:r>
          </a:p>
          <a:p>
            <a:r>
              <a:rPr lang="en-US" dirty="0"/>
              <a:t>Your challenge is to </a:t>
            </a:r>
            <a:r>
              <a:rPr lang="en-US" b="1" dirty="0">
                <a:solidFill>
                  <a:schemeClr val="accent2"/>
                </a:solidFill>
              </a:rPr>
              <a:t>find your partner </a:t>
            </a:r>
            <a:r>
              <a:rPr lang="en-US" dirty="0"/>
              <a:t>and </a:t>
            </a:r>
            <a:r>
              <a:rPr lang="en-US" b="1" dirty="0">
                <a:solidFill>
                  <a:schemeClr val="accent2"/>
                </a:solidFill>
              </a:rPr>
              <a:t>match yourselves up </a:t>
            </a:r>
            <a:r>
              <a:rPr lang="en-US" b="1" dirty="0"/>
              <a:t>IN SILENCE</a:t>
            </a:r>
            <a:r>
              <a:rPr lang="en-US" dirty="0"/>
              <a:t>!</a:t>
            </a:r>
          </a:p>
          <a:p>
            <a:endParaRPr lang="en-US" sz="2000" dirty="0"/>
          </a:p>
          <a:p>
            <a:r>
              <a:rPr lang="en-US" dirty="0"/>
              <a:t>The tricky bit: there may be two answers for some questions, or two questions for some answers…</a:t>
            </a:r>
          </a:p>
        </p:txBody>
      </p:sp>
      <p:pic>
        <p:nvPicPr>
          <p:cNvPr id="4" name="Picture 7" descr="partn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255" y="4581128"/>
            <a:ext cx="1827140" cy="197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artne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3952" y="228600"/>
            <a:ext cx="933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artne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248" y="230187"/>
            <a:ext cx="933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aptain%2520Answer%2520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22967">
            <a:off x="5604635" y="4711229"/>
            <a:ext cx="752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realtrends.com/blog/wp-content/uploads/2013/06/questi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22025">
            <a:off x="2514337" y="4873833"/>
            <a:ext cx="1069534" cy="80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3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NOUN PICTIONARY!</a:t>
            </a:r>
          </a:p>
        </p:txBody>
      </p:sp>
      <p:sp>
        <p:nvSpPr>
          <p:cNvPr id="3" name="Content Placeholder 2"/>
          <p:cNvSpPr>
            <a:spLocks noGrp="1"/>
          </p:cNvSpPr>
          <p:nvPr>
            <p:ph sz="quarter" idx="1"/>
          </p:nvPr>
        </p:nvSpPr>
        <p:spPr>
          <a:xfrm>
            <a:off x="301752" y="1772816"/>
            <a:ext cx="8503920" cy="3600400"/>
          </a:xfrm>
        </p:spPr>
        <p:txBody>
          <a:bodyPr/>
          <a:lstStyle/>
          <a:p>
            <a:r>
              <a:rPr lang="en-US" dirty="0"/>
              <a:t>We are going to draw some abstract nouns from the course so far (e.g. “philosophy”, “education”).</a:t>
            </a:r>
          </a:p>
        </p:txBody>
      </p:sp>
      <p:pic>
        <p:nvPicPr>
          <p:cNvPr id="6" name="Picture 5"/>
          <p:cNvPicPr>
            <a:picLocks noChangeAspect="1"/>
          </p:cNvPicPr>
          <p:nvPr/>
        </p:nvPicPr>
        <p:blipFill>
          <a:blip r:embed="rId3"/>
          <a:stretch>
            <a:fillRect/>
          </a:stretch>
        </p:blipFill>
        <p:spPr>
          <a:xfrm>
            <a:off x="5220072" y="2996952"/>
            <a:ext cx="3384376" cy="3683461"/>
          </a:xfrm>
          <a:prstGeom prst="rect">
            <a:avLst/>
          </a:prstGeom>
        </p:spPr>
      </p:pic>
      <p:sp>
        <p:nvSpPr>
          <p:cNvPr id="7" name="Content Placeholder 2"/>
          <p:cNvSpPr txBox="1">
            <a:spLocks/>
          </p:cNvSpPr>
          <p:nvPr/>
        </p:nvSpPr>
        <p:spPr bwMode="auto">
          <a:xfrm>
            <a:off x="301625" y="3089166"/>
            <a:ext cx="4342383"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HOW TO WIN POINTS:</a:t>
            </a:r>
          </a:p>
          <a:p>
            <a:r>
              <a:rPr lang="en-US" dirty="0"/>
              <a:t>Guess correctly = 1 point</a:t>
            </a:r>
          </a:p>
          <a:p>
            <a:r>
              <a:rPr lang="en-US" dirty="0"/>
              <a:t>Draw &amp; someone guesses within 2 minutes = 3 points</a:t>
            </a:r>
          </a:p>
        </p:txBody>
      </p:sp>
    </p:spTree>
    <p:extLst>
      <p:ext uri="{BB962C8B-B14F-4D97-AF65-F5344CB8AC3E}">
        <p14:creationId xmlns:p14="http://schemas.microsoft.com/office/powerpoint/2010/main" val="275158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NOUN TABOO!</a:t>
            </a:r>
          </a:p>
        </p:txBody>
      </p:sp>
      <p:sp>
        <p:nvSpPr>
          <p:cNvPr id="3" name="Content Placeholder 2"/>
          <p:cNvSpPr>
            <a:spLocks noGrp="1"/>
          </p:cNvSpPr>
          <p:nvPr>
            <p:ph sz="quarter" idx="1"/>
          </p:nvPr>
        </p:nvSpPr>
        <p:spPr>
          <a:xfrm>
            <a:off x="301752" y="1628800"/>
            <a:ext cx="8503920" cy="3744416"/>
          </a:xfrm>
        </p:spPr>
        <p:txBody>
          <a:bodyPr/>
          <a:lstStyle/>
          <a:p>
            <a:r>
              <a:rPr lang="en-US" dirty="0"/>
              <a:t>We are going to describe some abstract nouns from the course so far (e.g. “philosophy”, “education”).</a:t>
            </a:r>
          </a:p>
          <a:p>
            <a:r>
              <a:rPr lang="en-US" dirty="0"/>
              <a:t>YOU ARE NOT ALLOWED TO SAY THE NOUNS!!</a:t>
            </a:r>
          </a:p>
        </p:txBody>
      </p:sp>
      <p:sp>
        <p:nvSpPr>
          <p:cNvPr id="7" name="Content Placeholder 2"/>
          <p:cNvSpPr txBox="1">
            <a:spLocks/>
          </p:cNvSpPr>
          <p:nvPr/>
        </p:nvSpPr>
        <p:spPr bwMode="auto">
          <a:xfrm>
            <a:off x="690316" y="3501008"/>
            <a:ext cx="4702423" cy="311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HOW TO WIN POINTS:</a:t>
            </a:r>
          </a:p>
          <a:p>
            <a:r>
              <a:rPr lang="en-US" dirty="0"/>
              <a:t>Guess correctly = 1 point</a:t>
            </a:r>
          </a:p>
          <a:p>
            <a:r>
              <a:rPr lang="en-US" dirty="0"/>
              <a:t>Describe &amp; someone guesses within 1 minute = 3 points</a:t>
            </a:r>
          </a:p>
        </p:txBody>
      </p:sp>
      <p:pic>
        <p:nvPicPr>
          <p:cNvPr id="8" name="Picture 2" descr="http://www.public.asu.edu/~whansen/tab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26754"/>
            <a:ext cx="2625295" cy="346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this is the answer, what is the question?</a:t>
            </a:r>
          </a:p>
        </p:txBody>
      </p:sp>
      <p:sp>
        <p:nvSpPr>
          <p:cNvPr id="3" name="Content Placeholder 2"/>
          <p:cNvSpPr>
            <a:spLocks noGrp="1"/>
          </p:cNvSpPr>
          <p:nvPr>
            <p:ph sz="quarter" idx="1"/>
          </p:nvPr>
        </p:nvSpPr>
        <p:spPr>
          <a:xfrm>
            <a:off x="179513" y="1700808"/>
            <a:ext cx="5112568" cy="3672408"/>
          </a:xfrm>
        </p:spPr>
        <p:txBody>
          <a:bodyPr/>
          <a:lstStyle/>
          <a:p>
            <a:r>
              <a:rPr lang="en-US" dirty="0"/>
              <a:t>I will show you a series of </a:t>
            </a:r>
            <a:r>
              <a:rPr lang="en-US" b="1" dirty="0"/>
              <a:t>answers</a:t>
            </a:r>
            <a:r>
              <a:rPr lang="en-US" dirty="0"/>
              <a:t> to a bunch of questions.</a:t>
            </a:r>
          </a:p>
          <a:p>
            <a:r>
              <a:rPr lang="en-US" dirty="0"/>
              <a:t>It is your job to </a:t>
            </a:r>
            <a:r>
              <a:rPr lang="en-US" b="1" dirty="0">
                <a:solidFill>
                  <a:schemeClr val="accent2"/>
                </a:solidFill>
              </a:rPr>
              <a:t>work out what the question was</a:t>
            </a:r>
            <a:r>
              <a:rPr lang="en-US" dirty="0"/>
              <a:t>!</a:t>
            </a:r>
          </a:p>
        </p:txBody>
      </p:sp>
      <p:pic>
        <p:nvPicPr>
          <p:cNvPr id="5122" name="Picture 2" descr="http://31.media.tumblr.com/tumblr_lkm78jpXPp1qf08zs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1700808"/>
            <a:ext cx="3688607"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3687415"/>
            <a:ext cx="3744416" cy="461665"/>
          </a:xfrm>
          <a:prstGeom prst="rect">
            <a:avLst/>
          </a:prstGeom>
          <a:noFill/>
        </p:spPr>
        <p:txBody>
          <a:bodyPr wrap="square" rtlCol="0">
            <a:spAutoFit/>
            <a:scene3d>
              <a:camera prst="orthographicFront"/>
              <a:lightRig rig="harsh" dir="t"/>
            </a:scene3d>
            <a:sp3d extrusionH="57150" prstMaterial="matte">
              <a:bevelT w="63500" h="12700" prst="coolSlant"/>
              <a:contourClr>
                <a:schemeClr val="bg1">
                  <a:lumMod val="65000"/>
                </a:schemeClr>
              </a:contourClr>
            </a:sp3d>
          </a:bodyPr>
          <a:lstStyle/>
          <a:p>
            <a:r>
              <a:rPr lang="en-US" sz="2400" b="1" dirty="0">
                <a:ln/>
                <a:solidFill>
                  <a:schemeClr val="accent3"/>
                </a:solidFill>
              </a:rPr>
              <a:t>1. Answer</a:t>
            </a:r>
          </a:p>
        </p:txBody>
      </p:sp>
      <p:sp>
        <p:nvSpPr>
          <p:cNvPr id="6" name="TextBox 5"/>
          <p:cNvSpPr txBox="1"/>
          <p:nvPr/>
        </p:nvSpPr>
        <p:spPr>
          <a:xfrm>
            <a:off x="611560" y="4312172"/>
            <a:ext cx="3744416" cy="461665"/>
          </a:xfrm>
          <a:prstGeom prst="rect">
            <a:avLst/>
          </a:prstGeom>
          <a:noFill/>
        </p:spPr>
        <p:txBody>
          <a:bodyPr wrap="square" rtlCol="0">
            <a:spAutoFit/>
            <a:scene3d>
              <a:camera prst="orthographicFront"/>
              <a:lightRig rig="harsh" dir="t"/>
            </a:scene3d>
            <a:sp3d extrusionH="57150" prstMaterial="matte">
              <a:bevelT w="63500" h="12700" prst="coolSlant"/>
              <a:contourClr>
                <a:schemeClr val="bg1">
                  <a:lumMod val="65000"/>
                </a:schemeClr>
              </a:contourClr>
            </a:sp3d>
          </a:bodyPr>
          <a:lstStyle/>
          <a:p>
            <a:r>
              <a:rPr lang="en-US" sz="2400" b="1" dirty="0">
                <a:ln/>
                <a:solidFill>
                  <a:schemeClr val="accent3"/>
                </a:solidFill>
              </a:rPr>
              <a:t>2. Answer</a:t>
            </a:r>
          </a:p>
        </p:txBody>
      </p:sp>
      <p:sp>
        <p:nvSpPr>
          <p:cNvPr id="7" name="TextBox 6"/>
          <p:cNvSpPr txBox="1"/>
          <p:nvPr/>
        </p:nvSpPr>
        <p:spPr>
          <a:xfrm>
            <a:off x="611560" y="4911810"/>
            <a:ext cx="3744416" cy="461665"/>
          </a:xfrm>
          <a:prstGeom prst="rect">
            <a:avLst/>
          </a:prstGeom>
          <a:noFill/>
        </p:spPr>
        <p:txBody>
          <a:bodyPr wrap="square" rtlCol="0">
            <a:spAutoFit/>
            <a:scene3d>
              <a:camera prst="orthographicFront"/>
              <a:lightRig rig="harsh" dir="t"/>
            </a:scene3d>
            <a:sp3d extrusionH="57150" prstMaterial="matte">
              <a:bevelT w="63500" h="12700" prst="coolSlant"/>
              <a:contourClr>
                <a:schemeClr val="bg1">
                  <a:lumMod val="65000"/>
                </a:schemeClr>
              </a:contourClr>
            </a:sp3d>
          </a:bodyPr>
          <a:lstStyle/>
          <a:p>
            <a:r>
              <a:rPr lang="en-US" sz="2400" b="1" dirty="0">
                <a:ln/>
                <a:solidFill>
                  <a:schemeClr val="accent3"/>
                </a:solidFill>
              </a:rPr>
              <a:t>3. Answer</a:t>
            </a:r>
          </a:p>
        </p:txBody>
      </p:sp>
      <p:sp>
        <p:nvSpPr>
          <p:cNvPr id="8" name="TextBox 7"/>
          <p:cNvSpPr txBox="1"/>
          <p:nvPr/>
        </p:nvSpPr>
        <p:spPr>
          <a:xfrm>
            <a:off x="611560" y="5472072"/>
            <a:ext cx="3744416" cy="461665"/>
          </a:xfrm>
          <a:prstGeom prst="rect">
            <a:avLst/>
          </a:prstGeom>
          <a:noFill/>
        </p:spPr>
        <p:txBody>
          <a:bodyPr wrap="square" rtlCol="0">
            <a:spAutoFit/>
            <a:scene3d>
              <a:camera prst="orthographicFront"/>
              <a:lightRig rig="harsh" dir="t"/>
            </a:scene3d>
            <a:sp3d extrusionH="57150" prstMaterial="matte">
              <a:bevelT w="63500" h="12700" prst="coolSlant"/>
              <a:contourClr>
                <a:schemeClr val="bg1">
                  <a:lumMod val="65000"/>
                </a:schemeClr>
              </a:contourClr>
            </a:sp3d>
          </a:bodyPr>
          <a:lstStyle/>
          <a:p>
            <a:r>
              <a:rPr lang="en-US" sz="2400" b="1" dirty="0">
                <a:ln/>
                <a:solidFill>
                  <a:schemeClr val="accent3"/>
                </a:solidFill>
              </a:rPr>
              <a:t>4. Answer</a:t>
            </a:r>
          </a:p>
        </p:txBody>
      </p:sp>
    </p:spTree>
    <p:extLst>
      <p:ext uri="{BB962C8B-B14F-4D97-AF65-F5344CB8AC3E}">
        <p14:creationId xmlns:p14="http://schemas.microsoft.com/office/powerpoint/2010/main" val="33442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42" presetClass="exit" presetSubtype="0" fill="hold" grpId="1"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42" presetClass="exit" presetSubtype="0" fill="hold" grpId="1" nodeType="with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42" presetClass="exit" presetSubtype="0" fill="hold" grpId="1" nodeType="withEffect">
                                  <p:stCondLst>
                                    <p:cond delay="0"/>
                                  </p:stCondLst>
                                  <p:childTnLst>
                                    <p:animEffect transition="out" filter="fade">
                                      <p:cBhvr>
                                        <p:cTn id="38" dur="1000"/>
                                        <p:tgtEl>
                                          <p:spTgt spid="7"/>
                                        </p:tgtEl>
                                      </p:cBhvr>
                                    </p:animEffect>
                                    <p:anim calcmode="lin" valueType="num">
                                      <p:cBhvr>
                                        <p:cTn id="39" dur="1000"/>
                                        <p:tgtEl>
                                          <p:spTgt spid="7"/>
                                        </p:tgtEl>
                                        <p:attrNameLst>
                                          <p:attrName>ppt_x</p:attrName>
                                        </p:attrNameLst>
                                      </p:cBhvr>
                                      <p:tavLst>
                                        <p:tav tm="0">
                                          <p:val>
                                            <p:strVal val="ppt_x"/>
                                          </p:val>
                                        </p:tav>
                                        <p:tav tm="100000">
                                          <p:val>
                                            <p:strVal val="ppt_x"/>
                                          </p:val>
                                        </p:tav>
                                      </p:tavLst>
                                    </p:anim>
                                    <p:anim calcmode="lin" valueType="num">
                                      <p:cBhvr>
                                        <p:cTn id="40" dur="1000"/>
                                        <p:tgtEl>
                                          <p:spTgt spid="7"/>
                                        </p:tgtEl>
                                        <p:attrNameLst>
                                          <p:attrName>ppt_y</p:attrName>
                                        </p:attrNameLst>
                                      </p:cBhvr>
                                      <p:tavLst>
                                        <p:tav tm="0">
                                          <p:val>
                                            <p:strVal val="ppt_y"/>
                                          </p:val>
                                        </p:tav>
                                        <p:tav tm="100000">
                                          <p:val>
                                            <p:strVal val="ppt_y+.1"/>
                                          </p:val>
                                        </p:tav>
                                      </p:tavLst>
                                    </p:anim>
                                    <p:set>
                                      <p:cBhvr>
                                        <p:cTn id="4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MINUTE!</a:t>
            </a:r>
          </a:p>
        </p:txBody>
      </p:sp>
      <p:sp>
        <p:nvSpPr>
          <p:cNvPr id="3" name="Content Placeholder 2"/>
          <p:cNvSpPr>
            <a:spLocks noGrp="1"/>
          </p:cNvSpPr>
          <p:nvPr>
            <p:ph sz="quarter" idx="1"/>
          </p:nvPr>
        </p:nvSpPr>
        <p:spPr>
          <a:xfrm>
            <a:off x="467544" y="1844824"/>
            <a:ext cx="8503920" cy="3600400"/>
          </a:xfrm>
        </p:spPr>
        <p:txBody>
          <a:bodyPr/>
          <a:lstStyle/>
          <a:p>
            <a:r>
              <a:rPr lang="en-US" dirty="0"/>
              <a:t>Just A Minute is an old game from a UK radio show. </a:t>
            </a:r>
          </a:p>
          <a:p>
            <a:r>
              <a:rPr lang="en-US" dirty="0"/>
              <a:t>The challenge is to </a:t>
            </a:r>
            <a:r>
              <a:rPr lang="en-US" b="1" dirty="0">
                <a:solidFill>
                  <a:schemeClr val="accent2"/>
                </a:solidFill>
              </a:rPr>
              <a:t>speak for </a:t>
            </a:r>
            <a:r>
              <a:rPr lang="en-US" b="1" dirty="0">
                <a:solidFill>
                  <a:srgbClr val="FF0000"/>
                </a:solidFill>
              </a:rPr>
              <a:t>1 MINUTE </a:t>
            </a:r>
            <a:r>
              <a:rPr lang="en-US" dirty="0"/>
              <a:t>about a topic, </a:t>
            </a:r>
          </a:p>
          <a:p>
            <a:r>
              <a:rPr lang="en-US" dirty="0"/>
              <a:t>Without </a:t>
            </a:r>
            <a:r>
              <a:rPr lang="en-US" b="1" dirty="0"/>
              <a:t>hesitation</a:t>
            </a:r>
            <a:r>
              <a:rPr lang="en-US" dirty="0"/>
              <a:t>…</a:t>
            </a:r>
          </a:p>
          <a:p>
            <a:r>
              <a:rPr lang="en-US" dirty="0"/>
              <a:t>Without </a:t>
            </a:r>
            <a:r>
              <a:rPr lang="en-US" b="1" dirty="0"/>
              <a:t>deviation</a:t>
            </a:r>
            <a:r>
              <a:rPr lang="en-US" dirty="0"/>
              <a:t>…</a:t>
            </a:r>
          </a:p>
          <a:p>
            <a:r>
              <a:rPr lang="en-US" dirty="0"/>
              <a:t>And without </a:t>
            </a:r>
            <a:r>
              <a:rPr lang="en-US" b="1" dirty="0"/>
              <a:t>repetition</a:t>
            </a:r>
            <a:r>
              <a:rPr lang="en-US" dirty="0"/>
              <a:t>!!</a:t>
            </a:r>
          </a:p>
        </p:txBody>
      </p:sp>
      <p:sp>
        <p:nvSpPr>
          <p:cNvPr id="4" name="Explosion 2 3"/>
          <p:cNvSpPr/>
          <p:nvPr/>
        </p:nvSpPr>
        <p:spPr>
          <a:xfrm rot="490479">
            <a:off x="738343" y="4254170"/>
            <a:ext cx="3647287" cy="2007413"/>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p>
        </p:txBody>
      </p:sp>
      <p:pic>
        <p:nvPicPr>
          <p:cNvPr id="4098" name="Picture 2" descr="https://encrypted-tbn1.gstatic.com/images?q=tbn:ANd9GcQ_FuDDwgNuysjsr4wxOy_LoJAniiaBcIb04suR2HohKQQnWmqDzYgn6P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2081"/>
            <a:ext cx="1032049" cy="1471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Q_FuDDwgNuysjsr4wxOy_LoJAniiaBcIb04suR2HohKQQnWmqDzYgn6P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28600"/>
            <a:ext cx="1032049" cy="1471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08104" y="3284984"/>
            <a:ext cx="2309643" cy="2309643"/>
          </a:xfrm>
          <a:prstGeom prst="rect">
            <a:avLst/>
          </a:prstGeom>
        </p:spPr>
      </p:pic>
      <p:sp>
        <p:nvSpPr>
          <p:cNvPr id="8" name="TextBox 7"/>
          <p:cNvSpPr txBox="1"/>
          <p:nvPr/>
        </p:nvSpPr>
        <p:spPr>
          <a:xfrm rot="21382253">
            <a:off x="1403648" y="4697655"/>
            <a:ext cx="2088232" cy="1200329"/>
          </a:xfrm>
          <a:prstGeom prst="rect">
            <a:avLst/>
          </a:prstGeom>
          <a:noFill/>
        </p:spPr>
        <p:txBody>
          <a:bodyPr wrap="square" rtlCol="0">
            <a:spAutoFit/>
          </a:bodyPr>
          <a:lstStyle/>
          <a:p>
            <a:pPr algn="ctr"/>
            <a:r>
              <a:rPr lang="en-US" b="1" dirty="0">
                <a:solidFill>
                  <a:schemeClr val="bg1"/>
                </a:solidFill>
              </a:rPr>
              <a:t>IF YOU CATCH SOMEONE OUT, YOU GET TO TAKE OVER!</a:t>
            </a:r>
          </a:p>
        </p:txBody>
      </p:sp>
    </p:spTree>
    <p:extLst>
      <p:ext uri="{BB962C8B-B14F-4D97-AF65-F5344CB8AC3E}">
        <p14:creationId xmlns:p14="http://schemas.microsoft.com/office/powerpoint/2010/main" val="361056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a:t>-Clickers: Traffic lights</a:t>
            </a:r>
          </a:p>
        </p:txBody>
      </p:sp>
      <p:sp>
        <p:nvSpPr>
          <p:cNvPr id="3" name="Content Placeholder 2"/>
          <p:cNvSpPr>
            <a:spLocks noGrp="1"/>
          </p:cNvSpPr>
          <p:nvPr>
            <p:ph sz="quarter" idx="1"/>
          </p:nvPr>
        </p:nvSpPr>
        <p:spPr>
          <a:xfrm>
            <a:off x="301752" y="1772816"/>
            <a:ext cx="8503920" cy="3600400"/>
          </a:xfrm>
        </p:spPr>
        <p:txBody>
          <a:bodyPr/>
          <a:lstStyle/>
          <a:p>
            <a:r>
              <a:rPr lang="en-GB" dirty="0">
                <a:latin typeface="Calibri" panose="020F0502020204030204" pitchFamily="34" charset="0"/>
              </a:rPr>
              <a:t>How are you doing with this topic? Imagine a set of </a:t>
            </a:r>
            <a:r>
              <a:rPr lang="en-GB" b="1" dirty="0">
                <a:latin typeface="Calibri" panose="020F0502020204030204" pitchFamily="34" charset="0"/>
              </a:rPr>
              <a:t>traffic lights</a:t>
            </a:r>
            <a:r>
              <a:rPr lang="en-GB" dirty="0">
                <a:latin typeface="Calibri" panose="020F0502020204030204" pitchFamily="34" charset="0"/>
              </a:rPr>
              <a:t>, and indicate how close you feel to READY TO GO! </a:t>
            </a:r>
            <a:endParaRPr lang="en-US" dirty="0"/>
          </a:p>
        </p:txBody>
      </p:sp>
      <p:pic>
        <p:nvPicPr>
          <p:cNvPr id="7" name="Picture 9" descr="traffic-ligh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510" y="228600"/>
            <a:ext cx="10191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traffic-ligh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65" y="228600"/>
            <a:ext cx="10191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traffic_lights_m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093" y="3416796"/>
            <a:ext cx="24511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4568825" y="3019828"/>
            <a:ext cx="2777058" cy="550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Calibri" panose="020F0502020204030204" pitchFamily="34" charset="0"/>
              </a:rPr>
              <a:t>Struggling (red)</a:t>
            </a:r>
          </a:p>
          <a:p>
            <a:pPr marL="0" indent="0">
              <a:buFont typeface="Courier New" pitchFamily="49" charset="0"/>
              <a:buNone/>
            </a:pPr>
            <a:endParaRPr lang="en-US" dirty="0"/>
          </a:p>
        </p:txBody>
      </p:sp>
      <p:sp>
        <p:nvSpPr>
          <p:cNvPr id="11" name="Content Placeholder 2"/>
          <p:cNvSpPr txBox="1">
            <a:spLocks/>
          </p:cNvSpPr>
          <p:nvPr/>
        </p:nvSpPr>
        <p:spPr bwMode="auto">
          <a:xfrm>
            <a:off x="4553712" y="4053055"/>
            <a:ext cx="3651325" cy="6057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Calibri" panose="020F0502020204030204" pitchFamily="34" charset="0"/>
              </a:rPr>
              <a:t>In the middle (amber)</a:t>
            </a:r>
            <a:endParaRPr lang="en-US" dirty="0"/>
          </a:p>
        </p:txBody>
      </p:sp>
      <p:sp>
        <p:nvSpPr>
          <p:cNvPr id="12" name="Content Placeholder 2"/>
          <p:cNvSpPr txBox="1">
            <a:spLocks/>
          </p:cNvSpPr>
          <p:nvPr/>
        </p:nvSpPr>
        <p:spPr bwMode="auto">
          <a:xfrm>
            <a:off x="4553712" y="5141323"/>
            <a:ext cx="3908794"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Calibri" panose="020F0502020204030204" pitchFamily="34" charset="0"/>
              </a:rPr>
              <a:t>Fully understand (green)</a:t>
            </a:r>
            <a:endParaRPr lang="en-US" dirty="0"/>
          </a:p>
        </p:txBody>
      </p:sp>
      <p:sp>
        <p:nvSpPr>
          <p:cNvPr id="13" name="Content Placeholder 2"/>
          <p:cNvSpPr txBox="1">
            <a:spLocks/>
          </p:cNvSpPr>
          <p:nvPr/>
        </p:nvSpPr>
        <p:spPr bwMode="auto">
          <a:xfrm>
            <a:off x="675145" y="2883098"/>
            <a:ext cx="2777058" cy="550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3200" b="1" dirty="0">
                <a:solidFill>
                  <a:srgbClr val="FF0000"/>
                </a:solidFill>
                <a:latin typeface="Calibri" panose="020F0502020204030204" pitchFamily="34" charset="0"/>
              </a:rPr>
              <a:t>1</a:t>
            </a:r>
          </a:p>
          <a:p>
            <a:r>
              <a:rPr lang="en-GB" sz="3200" b="1" dirty="0">
                <a:solidFill>
                  <a:srgbClr val="FF9999"/>
                </a:solidFill>
                <a:latin typeface="Calibri" panose="020F0502020204030204" pitchFamily="34" charset="0"/>
              </a:rPr>
              <a:t>2</a:t>
            </a:r>
          </a:p>
          <a:p>
            <a:r>
              <a:rPr lang="en-GB" sz="3200" b="1" dirty="0">
                <a:solidFill>
                  <a:srgbClr val="FFC000"/>
                </a:solidFill>
                <a:latin typeface="Calibri" panose="020F0502020204030204" pitchFamily="34" charset="0"/>
              </a:rPr>
              <a:t>3</a:t>
            </a:r>
          </a:p>
          <a:p>
            <a:r>
              <a:rPr lang="en-GB" sz="3200" b="1" dirty="0">
                <a:solidFill>
                  <a:srgbClr val="CCFF33"/>
                </a:solidFill>
                <a:latin typeface="Calibri" panose="020F0502020204030204" pitchFamily="34" charset="0"/>
              </a:rPr>
              <a:t>4</a:t>
            </a:r>
          </a:p>
          <a:p>
            <a:r>
              <a:rPr lang="en-GB" sz="3200" b="1" dirty="0">
                <a:solidFill>
                  <a:srgbClr val="00CC00"/>
                </a:solidFill>
                <a:latin typeface="Calibri" panose="020F0502020204030204" pitchFamily="34" charset="0"/>
              </a:rPr>
              <a:t>5</a:t>
            </a:r>
          </a:p>
          <a:p>
            <a:pPr marL="0" indent="0">
              <a:buFont typeface="Courier New" pitchFamily="49" charset="0"/>
              <a:buNone/>
            </a:pPr>
            <a:endParaRPr lang="en-US" sz="3200" b="1" dirty="0"/>
          </a:p>
        </p:txBody>
      </p:sp>
      <p:cxnSp>
        <p:nvCxnSpPr>
          <p:cNvPr id="6" name="Straight Arrow Connector 5"/>
          <p:cNvCxnSpPr>
            <a:stCxn id="10" idx="1"/>
          </p:cNvCxnSpPr>
          <p:nvPr/>
        </p:nvCxnSpPr>
        <p:spPr>
          <a:xfrm>
            <a:off x="4568825" y="3295185"/>
            <a:ext cx="0" cy="2078031"/>
          </a:xfrm>
          <a:prstGeom prst="straightConnector1">
            <a:avLst/>
          </a:prstGeom>
          <a:ln w="57150">
            <a:solidFill>
              <a:srgbClr val="00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9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a:t>
            </a:r>
          </a:p>
        </p:txBody>
      </p:sp>
      <p:sp>
        <p:nvSpPr>
          <p:cNvPr id="3" name="Content Placeholder 2"/>
          <p:cNvSpPr>
            <a:spLocks noGrp="1"/>
          </p:cNvSpPr>
          <p:nvPr>
            <p:ph sz="quarter" idx="1"/>
          </p:nvPr>
        </p:nvSpPr>
        <p:spPr>
          <a:xfrm>
            <a:off x="301752" y="1772816"/>
            <a:ext cx="8503920" cy="3600400"/>
          </a:xfrm>
        </p:spPr>
        <p:txBody>
          <a:bodyPr>
            <a:scene3d>
              <a:camera prst="orthographicFront"/>
              <a:lightRig rig="threePt" dir="t"/>
            </a:scene3d>
            <a:sp3d extrusionH="57150">
              <a:bevelT w="69850" h="69850" prst="divot"/>
            </a:sp3d>
          </a:bodyPr>
          <a:lstStyle/>
          <a:p>
            <a:r>
              <a:rPr lang="en-US" b="1" dirty="0">
                <a:solidFill>
                  <a:schemeClr val="accent2"/>
                </a:solidFill>
              </a:rPr>
              <a:t>Come up to the front </a:t>
            </a:r>
            <a:r>
              <a:rPr lang="en-US" dirty="0"/>
              <a:t>and </a:t>
            </a:r>
            <a:r>
              <a:rPr lang="en-US" b="1" dirty="0">
                <a:solidFill>
                  <a:schemeClr val="accent2"/>
                </a:solidFill>
              </a:rPr>
              <a:t>stand in a line </a:t>
            </a:r>
            <a:r>
              <a:rPr lang="en-US" dirty="0"/>
              <a:t>according to how confident you feel in answering the question below:</a:t>
            </a:r>
          </a:p>
          <a:p>
            <a:endParaRPr lang="en-US" dirty="0"/>
          </a:p>
          <a:p>
            <a:pPr marL="0" indent="0" algn="ctr">
              <a:buNone/>
            </a:pPr>
            <a:r>
              <a:rPr lang="en-US" sz="3600" i="1" dirty="0">
                <a:ln w="0">
                  <a:solidFill>
                    <a:schemeClr val="accent1">
                      <a:lumMod val="60000"/>
                      <a:lumOff val="40000"/>
                    </a:schemeClr>
                  </a:solidFill>
                </a:ln>
                <a:solidFill>
                  <a:schemeClr val="accent2"/>
                </a:solidFill>
                <a:effectLst>
                  <a:glow rad="63500">
                    <a:schemeClr val="accent2">
                      <a:satMod val="175000"/>
                      <a:alpha val="40000"/>
                    </a:schemeClr>
                  </a:glow>
                  <a:outerShdw blurRad="38100" dist="25400" dir="5400000" algn="ctr" rotWithShape="0">
                    <a:srgbClr val="6E747A">
                      <a:alpha val="43000"/>
                    </a:srgbClr>
                  </a:outerShdw>
                </a:effectLst>
              </a:rPr>
              <a:t>QUESTION</a:t>
            </a:r>
          </a:p>
        </p:txBody>
      </p:sp>
      <p:pic>
        <p:nvPicPr>
          <p:cNvPr id="4" name="Picture 9" descr="Spectrum_by_GRlMG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011" y="228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pectrum_by_GRlMG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 y="228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p:cNvSpPr/>
          <p:nvPr/>
        </p:nvSpPr>
        <p:spPr>
          <a:xfrm>
            <a:off x="1115616" y="4005064"/>
            <a:ext cx="6696744" cy="144016"/>
          </a:xfrm>
          <a:prstGeom prst="lef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100000" b="100000"/>
            </a:path>
            <a:tileRect t="-100000" r="-100000"/>
          </a:gra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552" y="4288140"/>
            <a:ext cx="1728192" cy="1015663"/>
          </a:xfrm>
          <a:prstGeom prst="rect">
            <a:avLst/>
          </a:prstGeom>
          <a:noFill/>
        </p:spPr>
        <p:txBody>
          <a:bodyPr wrap="square" rtlCol="0">
            <a:spAutoFit/>
          </a:bodyPr>
          <a:lstStyle/>
          <a:p>
            <a:pPr algn="ctr"/>
            <a:r>
              <a:rPr lang="en-US" sz="2000" b="1" dirty="0"/>
              <a:t>VERY UNDER-CONFIDENT</a:t>
            </a:r>
          </a:p>
        </p:txBody>
      </p:sp>
      <p:sp>
        <p:nvSpPr>
          <p:cNvPr id="10" name="TextBox 9"/>
          <p:cNvSpPr txBox="1"/>
          <p:nvPr/>
        </p:nvSpPr>
        <p:spPr>
          <a:xfrm>
            <a:off x="6660232" y="4288140"/>
            <a:ext cx="1831875" cy="1015663"/>
          </a:xfrm>
          <a:prstGeom prst="rect">
            <a:avLst/>
          </a:prstGeom>
          <a:noFill/>
        </p:spPr>
        <p:txBody>
          <a:bodyPr wrap="square" rtlCol="0">
            <a:spAutoFit/>
          </a:bodyPr>
          <a:lstStyle/>
          <a:p>
            <a:pPr algn="ctr"/>
            <a:r>
              <a:rPr lang="en-US" sz="2000" b="1" dirty="0"/>
              <a:t>SUPER AWESOMELY CONFIDENT</a:t>
            </a:r>
          </a:p>
        </p:txBody>
      </p:sp>
    </p:spTree>
    <p:extLst>
      <p:ext uri="{BB962C8B-B14F-4D97-AF65-F5344CB8AC3E}">
        <p14:creationId xmlns:p14="http://schemas.microsoft.com/office/powerpoint/2010/main" val="236930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4414391" cy="758825"/>
          </a:xfrm>
        </p:spPr>
        <p:txBody>
          <a:bodyPr/>
          <a:lstStyle/>
          <a:p>
            <a:r>
              <a:rPr lang="en-US" dirty="0"/>
              <a:t>EVALUATION TREE</a:t>
            </a:r>
          </a:p>
        </p:txBody>
      </p:sp>
      <p:sp>
        <p:nvSpPr>
          <p:cNvPr id="3" name="Content Placeholder 2"/>
          <p:cNvSpPr>
            <a:spLocks noGrp="1"/>
          </p:cNvSpPr>
          <p:nvPr>
            <p:ph sz="quarter" idx="1"/>
          </p:nvPr>
        </p:nvSpPr>
        <p:spPr>
          <a:xfrm>
            <a:off x="301752" y="1527048"/>
            <a:ext cx="3766192" cy="3846168"/>
          </a:xfrm>
        </p:spPr>
        <p:txBody>
          <a:bodyPr/>
          <a:lstStyle/>
          <a:p>
            <a:r>
              <a:rPr lang="en-US" dirty="0"/>
              <a:t>Which of the people on the tree symbolizes how you feel in relation to the lesson material, the exam, the paper?</a:t>
            </a:r>
          </a:p>
          <a:p>
            <a:r>
              <a:rPr lang="en-US" b="1" dirty="0">
                <a:solidFill>
                  <a:schemeClr val="accent2"/>
                </a:solidFill>
              </a:rPr>
              <a:t>Circle it </a:t>
            </a:r>
            <a:r>
              <a:rPr lang="en-US" dirty="0"/>
              <a:t>and </a:t>
            </a:r>
            <a:r>
              <a:rPr lang="en-US" b="1" dirty="0">
                <a:solidFill>
                  <a:schemeClr val="accent2"/>
                </a:solidFill>
              </a:rPr>
              <a:t>say why</a:t>
            </a:r>
            <a:r>
              <a:rPr lang="en-US" dirty="0"/>
              <a:t>:</a:t>
            </a:r>
          </a:p>
        </p:txBody>
      </p:sp>
      <p:pic>
        <p:nvPicPr>
          <p:cNvPr id="4"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4507"/>
            <a:ext cx="43910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39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46D92-927B-403E-875F-3BFB86EE99B6}"/>
              </a:ext>
            </a:extLst>
          </p:cNvPr>
          <p:cNvSpPr txBox="1"/>
          <p:nvPr/>
        </p:nvSpPr>
        <p:spPr>
          <a:xfrm>
            <a:off x="1349642" y="2274838"/>
            <a:ext cx="6444716"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1"/>
                </a:solidFill>
              </a:rPr>
              <a:t>Conversation Starters</a:t>
            </a:r>
          </a:p>
        </p:txBody>
      </p:sp>
    </p:spTree>
    <p:extLst>
      <p:ext uri="{BB962C8B-B14F-4D97-AF65-F5344CB8AC3E}">
        <p14:creationId xmlns:p14="http://schemas.microsoft.com/office/powerpoint/2010/main" val="203858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LISTFINITION</a:t>
            </a:r>
          </a:p>
        </p:txBody>
      </p:sp>
      <p:sp>
        <p:nvSpPr>
          <p:cNvPr id="3" name="Content Placeholder 2"/>
          <p:cNvSpPr>
            <a:spLocks noGrp="1"/>
          </p:cNvSpPr>
          <p:nvPr>
            <p:ph sz="quarter" idx="1"/>
          </p:nvPr>
        </p:nvSpPr>
        <p:spPr>
          <a:xfrm>
            <a:off x="301752" y="1700808"/>
            <a:ext cx="8503920" cy="3672408"/>
          </a:xfrm>
        </p:spPr>
        <p:txBody>
          <a:bodyPr/>
          <a:lstStyle/>
          <a:p>
            <a:r>
              <a:rPr lang="en-US" dirty="0"/>
              <a:t>We are going to write a collective </a:t>
            </a:r>
            <a:r>
              <a:rPr lang="en-US" b="1" dirty="0"/>
              <a:t>DEFINITION</a:t>
            </a:r>
            <a:r>
              <a:rPr lang="en-US" dirty="0"/>
              <a:t> of […].</a:t>
            </a:r>
          </a:p>
          <a:p>
            <a:r>
              <a:rPr lang="en-US" dirty="0"/>
              <a:t>First, in </a:t>
            </a:r>
            <a:r>
              <a:rPr lang="en-US" b="1" dirty="0">
                <a:solidFill>
                  <a:srgbClr val="FF0000"/>
                </a:solidFill>
              </a:rPr>
              <a:t>1 minute</a:t>
            </a:r>
            <a:r>
              <a:rPr lang="en-US" dirty="0"/>
              <a:t>, individually</a:t>
            </a:r>
            <a:r>
              <a:rPr lang="en-US" b="1" dirty="0">
                <a:solidFill>
                  <a:schemeClr val="accent2"/>
                </a:solidFill>
              </a:rPr>
              <a:t> list all the words that you can think of</a:t>
            </a:r>
            <a:r>
              <a:rPr lang="en-US" dirty="0"/>
              <a:t> to do with […].</a:t>
            </a:r>
          </a:p>
          <a:p>
            <a:r>
              <a:rPr lang="en-US" dirty="0"/>
              <a:t>Then we will join into pairs to </a:t>
            </a:r>
            <a:r>
              <a:rPr lang="en-US" b="1" dirty="0">
                <a:solidFill>
                  <a:schemeClr val="accent2"/>
                </a:solidFill>
              </a:rPr>
              <a:t>combine our words </a:t>
            </a:r>
            <a:r>
              <a:rPr lang="en-US" dirty="0"/>
              <a:t>into definitions.</a:t>
            </a:r>
          </a:p>
        </p:txBody>
      </p:sp>
      <p:pic>
        <p:nvPicPr>
          <p:cNvPr id="4" name="Picture 2" descr="http://www.elcivics.com/shopping_list_e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005064"/>
            <a:ext cx="2308746" cy="152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292080" y="3922111"/>
            <a:ext cx="2286000" cy="1695450"/>
          </a:xfrm>
          <a:prstGeom prst="rect">
            <a:avLst/>
          </a:prstGeom>
        </p:spPr>
      </p:pic>
      <p:cxnSp>
        <p:nvCxnSpPr>
          <p:cNvPr id="8" name="Straight Arrow Connector 7"/>
          <p:cNvCxnSpPr/>
          <p:nvPr/>
        </p:nvCxnSpPr>
        <p:spPr>
          <a:xfrm>
            <a:off x="4932040" y="4769836"/>
            <a:ext cx="720080" cy="0"/>
          </a:xfrm>
          <a:prstGeom prst="straightConnector1">
            <a:avLst/>
          </a:prstGeom>
          <a:ln w="76200">
            <a:tailEnd type="triangle"/>
          </a:ln>
          <a:scene3d>
            <a:camera prst="orthographicFront" fov="0">
              <a:rot lat="0" lon="0" rev="0"/>
            </a:camera>
            <a:lightRig rig="threePt" dir="t">
              <a:rot lat="0" lon="0" rev="0"/>
            </a:lightRig>
          </a:scene3d>
          <a:sp3d contourW="9525" prstMaterial="matte">
            <a:bevelT w="165100" prst="coolSlant"/>
            <a:contourClr>
              <a:schemeClr val="accent5">
                <a:shade val="70000"/>
                <a:satMod val="105000"/>
              </a:schemeClr>
            </a:contourClr>
          </a:sp3d>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7343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46D92-927B-403E-875F-3BFB86EE99B6}"/>
              </a:ext>
            </a:extLst>
          </p:cNvPr>
          <p:cNvSpPr txBox="1"/>
          <p:nvPr/>
        </p:nvSpPr>
        <p:spPr>
          <a:xfrm>
            <a:off x="2519772" y="1920895"/>
            <a:ext cx="4104456" cy="30162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600" b="1" dirty="0">
                <a:ln/>
                <a:solidFill>
                  <a:schemeClr val="accent1"/>
                </a:solidFill>
              </a:rPr>
              <a:t>AfL</a:t>
            </a:r>
          </a:p>
          <a:p>
            <a:pPr algn="ctr"/>
            <a:r>
              <a:rPr lang="en-US" sz="2400" b="1" dirty="0">
                <a:ln/>
                <a:solidFill>
                  <a:schemeClr val="accent1"/>
                </a:solidFill>
              </a:rPr>
              <a:t>(Assessment for Learning)</a:t>
            </a:r>
          </a:p>
        </p:txBody>
      </p:sp>
    </p:spTree>
    <p:extLst>
      <p:ext uri="{BB962C8B-B14F-4D97-AF65-F5344CB8AC3E}">
        <p14:creationId xmlns:p14="http://schemas.microsoft.com/office/powerpoint/2010/main" val="2388546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 Z</a:t>
            </a:r>
          </a:p>
        </p:txBody>
      </p:sp>
      <p:sp>
        <p:nvSpPr>
          <p:cNvPr id="3" name="Content Placeholder 2"/>
          <p:cNvSpPr>
            <a:spLocks noGrp="1"/>
          </p:cNvSpPr>
          <p:nvPr>
            <p:ph sz="quarter" idx="1"/>
          </p:nvPr>
        </p:nvSpPr>
        <p:spPr>
          <a:xfrm>
            <a:off x="301752" y="1772816"/>
            <a:ext cx="8503920" cy="3600400"/>
          </a:xfrm>
        </p:spPr>
        <p:txBody>
          <a:bodyPr/>
          <a:lstStyle/>
          <a:p>
            <a:r>
              <a:rPr lang="en-US" dirty="0"/>
              <a:t>Write down a word associated with [TOPIC] for as many letters of the alphabet as you can.</a:t>
            </a:r>
          </a:p>
          <a:p>
            <a:r>
              <a:rPr lang="en-US" dirty="0"/>
              <a:t>e.g. (if the topic was “fruit”):</a:t>
            </a:r>
          </a:p>
          <a:p>
            <a:r>
              <a:rPr lang="en-US" dirty="0"/>
              <a:t>Apple</a:t>
            </a:r>
          </a:p>
          <a:p>
            <a:r>
              <a:rPr lang="en-US" dirty="0"/>
              <a:t>Banana</a:t>
            </a:r>
          </a:p>
          <a:p>
            <a:r>
              <a:rPr lang="en-US" dirty="0"/>
              <a:t>Citrus</a:t>
            </a:r>
          </a:p>
          <a:p>
            <a:r>
              <a:rPr lang="en-US" dirty="0"/>
              <a:t>Deliciousness</a:t>
            </a:r>
          </a:p>
          <a:p>
            <a:r>
              <a:rPr lang="en-US" dirty="0"/>
              <a:t>etc.</a:t>
            </a:r>
          </a:p>
        </p:txBody>
      </p:sp>
      <p:pic>
        <p:nvPicPr>
          <p:cNvPr id="4098" name="Picture 2" descr="https://encrypted-tbn1.gstatic.com/images?q=tbn:ANd9GcSI1ly1C129j8dsPv712201Hqb-Ay12o5FLKuogIgT7P1MnNA8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621">
            <a:off x="334925" y="268159"/>
            <a:ext cx="1032049" cy="1249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SI1ly1C129j8dsPv712201Hqb-Ay12o5FLKuogIgT7P1MnNA8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2196">
            <a:off x="7748324" y="285839"/>
            <a:ext cx="1032049" cy="12495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TDq49qaP4y85nYKiyWjeL2_t_mvo288uV2twcWMDR8fFbVzCz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59973"/>
            <a:ext cx="3866188" cy="215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1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a:t>
            </a:r>
          </a:p>
        </p:txBody>
      </p:sp>
      <p:sp>
        <p:nvSpPr>
          <p:cNvPr id="3" name="Content Placeholder 2"/>
          <p:cNvSpPr>
            <a:spLocks noGrp="1"/>
          </p:cNvSpPr>
          <p:nvPr>
            <p:ph sz="quarter" idx="1"/>
          </p:nvPr>
        </p:nvSpPr>
        <p:spPr>
          <a:xfrm>
            <a:off x="301752" y="1772816"/>
            <a:ext cx="8503920" cy="3600400"/>
          </a:xfrm>
        </p:spPr>
        <p:txBody>
          <a:bodyPr>
            <a:scene3d>
              <a:camera prst="orthographicFront"/>
              <a:lightRig rig="threePt" dir="t"/>
            </a:scene3d>
            <a:sp3d extrusionH="57150">
              <a:bevelT w="69850" h="69850" prst="divot"/>
            </a:sp3d>
          </a:bodyPr>
          <a:lstStyle/>
          <a:p>
            <a:r>
              <a:rPr lang="en-US" b="1" dirty="0">
                <a:solidFill>
                  <a:schemeClr val="accent2"/>
                </a:solidFill>
              </a:rPr>
              <a:t>Come up to the front </a:t>
            </a:r>
            <a:r>
              <a:rPr lang="en-US" dirty="0"/>
              <a:t>and </a:t>
            </a:r>
            <a:r>
              <a:rPr lang="en-US" b="1" dirty="0">
                <a:solidFill>
                  <a:schemeClr val="accent2"/>
                </a:solidFill>
              </a:rPr>
              <a:t>stand in a line </a:t>
            </a:r>
            <a:r>
              <a:rPr lang="en-US" dirty="0"/>
              <a:t>according to how strongly you agree with the sentence below:</a:t>
            </a:r>
          </a:p>
          <a:p>
            <a:endParaRPr lang="en-US" dirty="0"/>
          </a:p>
          <a:p>
            <a:pPr marL="0" indent="0" algn="ctr">
              <a:buNone/>
            </a:pPr>
            <a:r>
              <a:rPr lang="en-US" sz="3600" i="1" dirty="0">
                <a:ln w="0">
                  <a:solidFill>
                    <a:schemeClr val="accent1">
                      <a:lumMod val="60000"/>
                      <a:lumOff val="40000"/>
                    </a:schemeClr>
                  </a:solidFill>
                </a:ln>
                <a:solidFill>
                  <a:schemeClr val="accent2"/>
                </a:solidFill>
                <a:effectLst>
                  <a:glow rad="63500">
                    <a:schemeClr val="accent2">
                      <a:satMod val="175000"/>
                      <a:alpha val="40000"/>
                    </a:schemeClr>
                  </a:glow>
                  <a:outerShdw blurRad="38100" dist="25400" dir="5400000" algn="ctr" rotWithShape="0">
                    <a:srgbClr val="6E747A">
                      <a:alpha val="43000"/>
                    </a:srgbClr>
                  </a:outerShdw>
                </a:effectLst>
              </a:rPr>
              <a:t>SENTENCE</a:t>
            </a:r>
          </a:p>
        </p:txBody>
      </p:sp>
      <p:pic>
        <p:nvPicPr>
          <p:cNvPr id="4" name="Picture 9" descr="Spectrum_by_GRlMG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011" y="228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pectrum_by_GRlMG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 y="228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p:cNvSpPr/>
          <p:nvPr/>
        </p:nvSpPr>
        <p:spPr>
          <a:xfrm>
            <a:off x="1115616" y="4005064"/>
            <a:ext cx="6696744" cy="144016"/>
          </a:xfrm>
          <a:prstGeom prst="lef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100000" b="100000"/>
            </a:path>
            <a:tileRect t="-100000" r="-100000"/>
          </a:gra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552" y="4288140"/>
            <a:ext cx="1728192" cy="707886"/>
          </a:xfrm>
          <a:prstGeom prst="rect">
            <a:avLst/>
          </a:prstGeom>
          <a:noFill/>
        </p:spPr>
        <p:txBody>
          <a:bodyPr wrap="square" rtlCol="0">
            <a:spAutoFit/>
          </a:bodyPr>
          <a:lstStyle/>
          <a:p>
            <a:pPr algn="ctr"/>
            <a:r>
              <a:rPr lang="en-US" sz="2000" b="1" dirty="0"/>
              <a:t>STRONGLY DISAGREE</a:t>
            </a:r>
          </a:p>
        </p:txBody>
      </p:sp>
      <p:sp>
        <p:nvSpPr>
          <p:cNvPr id="10" name="TextBox 9"/>
          <p:cNvSpPr txBox="1"/>
          <p:nvPr/>
        </p:nvSpPr>
        <p:spPr>
          <a:xfrm>
            <a:off x="6763915" y="4288140"/>
            <a:ext cx="1728192" cy="707886"/>
          </a:xfrm>
          <a:prstGeom prst="rect">
            <a:avLst/>
          </a:prstGeom>
          <a:noFill/>
        </p:spPr>
        <p:txBody>
          <a:bodyPr wrap="square" rtlCol="0">
            <a:spAutoFit/>
          </a:bodyPr>
          <a:lstStyle/>
          <a:p>
            <a:pPr algn="ctr"/>
            <a:r>
              <a:rPr lang="en-US" sz="2000" b="1" dirty="0"/>
              <a:t>STRONGLY AGREE</a:t>
            </a:r>
          </a:p>
        </p:txBody>
      </p:sp>
    </p:spTree>
    <p:extLst>
      <p:ext uri="{BB962C8B-B14F-4D97-AF65-F5344CB8AC3E}">
        <p14:creationId xmlns:p14="http://schemas.microsoft.com/office/powerpoint/2010/main" val="204629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SILENT DEBATE</a:t>
            </a:r>
          </a:p>
        </p:txBody>
      </p:sp>
      <p:sp>
        <p:nvSpPr>
          <p:cNvPr id="3" name="Content Placeholder 2"/>
          <p:cNvSpPr>
            <a:spLocks noGrp="1"/>
          </p:cNvSpPr>
          <p:nvPr>
            <p:ph sz="quarter" idx="1"/>
          </p:nvPr>
        </p:nvSpPr>
        <p:spPr>
          <a:xfrm>
            <a:off x="301752" y="1772816"/>
            <a:ext cx="8503920" cy="3600400"/>
          </a:xfrm>
        </p:spPr>
        <p:txBody>
          <a:bodyPr/>
          <a:lstStyle/>
          <a:p>
            <a:r>
              <a:rPr lang="en-US" dirty="0"/>
              <a:t>As you move around the room, </a:t>
            </a:r>
            <a:r>
              <a:rPr lang="en-US" b="1" dirty="0">
                <a:solidFill>
                  <a:schemeClr val="accent2"/>
                </a:solidFill>
              </a:rPr>
              <a:t>write answers to the questions</a:t>
            </a:r>
            <a:r>
              <a:rPr lang="en-US" dirty="0"/>
              <a:t> on each of the sheets.</a:t>
            </a:r>
          </a:p>
          <a:p>
            <a:r>
              <a:rPr lang="en-US" dirty="0"/>
              <a:t>Once you have been around once, </a:t>
            </a:r>
            <a:r>
              <a:rPr lang="en-US" b="1" dirty="0">
                <a:solidFill>
                  <a:schemeClr val="accent2"/>
                </a:solidFill>
              </a:rPr>
              <a:t>go again and write a response to someone else’s answer </a:t>
            </a:r>
            <a:r>
              <a:rPr lang="en-US" dirty="0"/>
              <a:t>on each sheet.</a:t>
            </a:r>
          </a:p>
          <a:p>
            <a:r>
              <a:rPr lang="en-US" b="1" dirty="0"/>
              <a:t>The trick</a:t>
            </a:r>
            <a:r>
              <a:rPr lang="en-US" dirty="0"/>
              <a:t>: this must all be done in </a:t>
            </a:r>
            <a:r>
              <a:rPr lang="en-US" b="1" dirty="0"/>
              <a:t>ABSOLUTE SILENCE</a:t>
            </a:r>
            <a:r>
              <a:rPr lang="en-US" dirty="0"/>
              <a:t>.</a:t>
            </a:r>
          </a:p>
        </p:txBody>
      </p:sp>
      <p:pic>
        <p:nvPicPr>
          <p:cNvPr id="4" name="Picture 9" descr="Shhh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228600"/>
            <a:ext cx="8953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hhh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775" y="228600"/>
            <a:ext cx="8953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encrypted-tbn1.gstatic.com/images?q=tbn:ANd9GcRM2dPJVoeDFj4suUYCcZY4paDUKm_cSNr2gPDwtqyPQEZS-q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275" y="4210744"/>
            <a:ext cx="2384854" cy="184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10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STATIONS!</a:t>
            </a:r>
          </a:p>
        </p:txBody>
      </p:sp>
      <p:sp>
        <p:nvSpPr>
          <p:cNvPr id="3" name="Content Placeholder 2"/>
          <p:cNvSpPr>
            <a:spLocks noGrp="1"/>
          </p:cNvSpPr>
          <p:nvPr>
            <p:ph sz="quarter" idx="1"/>
          </p:nvPr>
        </p:nvSpPr>
        <p:spPr>
          <a:xfrm>
            <a:off x="301752" y="1700808"/>
            <a:ext cx="8503920" cy="3672408"/>
          </a:xfrm>
        </p:spPr>
        <p:txBody>
          <a:bodyPr/>
          <a:lstStyle/>
          <a:p>
            <a:r>
              <a:rPr lang="en-US" dirty="0"/>
              <a:t>Each group will be given a sheet of paper. </a:t>
            </a:r>
            <a:r>
              <a:rPr lang="en-US" b="1" dirty="0">
                <a:solidFill>
                  <a:schemeClr val="accent2"/>
                </a:solidFill>
              </a:rPr>
              <a:t>Write your answers</a:t>
            </a:r>
            <a:r>
              <a:rPr lang="en-US" dirty="0"/>
              <a:t> to the question on the sheet in the inner circle.</a:t>
            </a:r>
          </a:p>
          <a:p>
            <a:r>
              <a:rPr lang="en-US" dirty="0"/>
              <a:t>We will then </a:t>
            </a:r>
            <a:r>
              <a:rPr lang="en-US" b="1" dirty="0">
                <a:solidFill>
                  <a:schemeClr val="accent2"/>
                </a:solidFill>
              </a:rPr>
              <a:t>rotate the sheets </a:t>
            </a:r>
            <a:r>
              <a:rPr lang="en-US" dirty="0"/>
              <a:t>and </a:t>
            </a:r>
            <a:r>
              <a:rPr lang="en-US" b="1" dirty="0">
                <a:solidFill>
                  <a:schemeClr val="accent2"/>
                </a:solidFill>
              </a:rPr>
              <a:t>write comments </a:t>
            </a:r>
            <a:r>
              <a:rPr lang="en-US" dirty="0"/>
              <a:t>on each others’ answers in the next concentric circle.</a:t>
            </a:r>
          </a:p>
          <a:p>
            <a:r>
              <a:rPr lang="en-US" dirty="0"/>
              <a:t>We will then rotate again and </a:t>
            </a:r>
            <a:r>
              <a:rPr lang="en-US" b="1" dirty="0">
                <a:solidFill>
                  <a:schemeClr val="accent2"/>
                </a:solidFill>
              </a:rPr>
              <a:t>write comments on the comments</a:t>
            </a:r>
            <a:r>
              <a:rPr lang="en-US" dirty="0"/>
              <a:t> – </a:t>
            </a:r>
            <a:r>
              <a:rPr lang="en-US" b="1" dirty="0"/>
              <a:t>no skipping a ring</a:t>
            </a:r>
            <a:r>
              <a:rPr lang="en-US" dirty="0"/>
              <a:t>!!</a:t>
            </a:r>
          </a:p>
        </p:txBody>
      </p:sp>
      <p:pic>
        <p:nvPicPr>
          <p:cNvPr id="5" name="Picture 5" descr="counter-rotating%2520ring%2520wing%2520rotor"/>
          <p:cNvPicPr>
            <a:picLocks noChangeAspect="1" noChangeArrowheads="1"/>
          </p:cNvPicPr>
          <p:nvPr/>
        </p:nvPicPr>
        <p:blipFill>
          <a:blip r:embed="rId3" cstate="print">
            <a:extLst>
              <a:ext uri="{28A0092B-C50C-407E-A947-70E740481C1C}">
                <a14:useLocalDpi xmlns:a14="http://schemas.microsoft.com/office/drawing/2010/main" val="0"/>
              </a:ext>
            </a:extLst>
          </a:blip>
          <a:srcRect t="23958" b="18457"/>
          <a:stretch>
            <a:fillRect/>
          </a:stretch>
        </p:blipFill>
        <p:spPr bwMode="auto">
          <a:xfrm>
            <a:off x="4716016" y="4653136"/>
            <a:ext cx="3672408" cy="197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4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 ’EM UP!</a:t>
            </a:r>
          </a:p>
        </p:txBody>
      </p:sp>
      <p:sp>
        <p:nvSpPr>
          <p:cNvPr id="3" name="Content Placeholder 2"/>
          <p:cNvSpPr>
            <a:spLocks noGrp="1"/>
          </p:cNvSpPr>
          <p:nvPr>
            <p:ph sz="quarter" idx="1"/>
          </p:nvPr>
        </p:nvSpPr>
        <p:spPr>
          <a:xfrm>
            <a:off x="301752" y="1988840"/>
            <a:ext cx="8503920" cy="3384376"/>
          </a:xfrm>
        </p:spPr>
        <p:txBody>
          <a:bodyPr>
            <a:scene3d>
              <a:camera prst="orthographicFront"/>
              <a:lightRig rig="threePt" dir="t"/>
            </a:scene3d>
            <a:sp3d extrusionH="57150">
              <a:bevelT w="38100" h="38100"/>
            </a:sp3d>
          </a:bodyPr>
          <a:lstStyle/>
          <a:p>
            <a:pPr marL="0" indent="0" algn="ctr">
              <a:buNone/>
            </a:pPr>
            <a:r>
              <a:rPr lang="en-US" b="1" dirty="0">
                <a:solidFill>
                  <a:srgbClr val="00CC66"/>
                </a:solidFill>
              </a:rPr>
              <a:t>QUESTION</a:t>
            </a:r>
          </a:p>
          <a:p>
            <a:pPr marL="0" indent="0" algn="ctr">
              <a:buNone/>
            </a:pPr>
            <a:r>
              <a:rPr lang="en-US" b="1" dirty="0">
                <a:solidFill>
                  <a:srgbClr val="FFC000"/>
                </a:solidFill>
              </a:rPr>
              <a:t>QUESTION</a:t>
            </a:r>
          </a:p>
          <a:p>
            <a:pPr marL="0" indent="0" algn="ctr">
              <a:buNone/>
            </a:pPr>
            <a:r>
              <a:rPr lang="en-US" b="1" dirty="0">
                <a:solidFill>
                  <a:srgbClr val="FF0000"/>
                </a:solidFill>
              </a:rPr>
              <a:t>QUESTION</a:t>
            </a:r>
          </a:p>
          <a:p>
            <a:endParaRPr lang="en-US" dirty="0"/>
          </a:p>
          <a:p>
            <a:r>
              <a:rPr lang="en-US" b="1" dirty="0">
                <a:solidFill>
                  <a:schemeClr val="accent2"/>
                </a:solidFill>
              </a:rPr>
              <a:t>Write </a:t>
            </a:r>
            <a:r>
              <a:rPr lang="en-US" dirty="0"/>
              <a:t>your answer to your chosen question on a post-it note and come </a:t>
            </a:r>
            <a:r>
              <a:rPr lang="en-US" b="1" dirty="0">
                <a:solidFill>
                  <a:schemeClr val="accent2"/>
                </a:solidFill>
              </a:rPr>
              <a:t>stick it up </a:t>
            </a:r>
            <a:r>
              <a:rPr lang="en-US" dirty="0"/>
              <a:t>on the board.</a:t>
            </a:r>
          </a:p>
          <a:p>
            <a:r>
              <a:rPr lang="en-US" dirty="0"/>
              <a:t>(Green = straightforward, amber = middle, red = hardest)</a:t>
            </a:r>
          </a:p>
        </p:txBody>
      </p:sp>
      <p:pic>
        <p:nvPicPr>
          <p:cNvPr id="2050" name="Picture 2" descr="http://community.us.playstation.com/t5/image/serverpage/image-id/173919iEC9904CE6762F10C/image-size/original?v=mpbl-1&amp;px=-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1068762"/>
            <a:ext cx="2400201" cy="1840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608" b="95853" l="9442" r="89700"/>
                    </a14:imgEffect>
                  </a14:imgLayer>
                </a14:imgProps>
              </a:ext>
            </a:extLst>
          </a:blip>
          <a:stretch>
            <a:fillRect/>
          </a:stretch>
        </p:blipFill>
        <p:spPr>
          <a:xfrm>
            <a:off x="539552" y="741033"/>
            <a:ext cx="864096" cy="804759"/>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4608" b="95853" l="9442" r="89700"/>
                    </a14:imgEffect>
                  </a14:imgLayer>
                </a14:imgProps>
              </a:ext>
            </a:extLst>
          </a:blip>
          <a:stretch>
            <a:fillRect/>
          </a:stretch>
        </p:blipFill>
        <p:spPr>
          <a:xfrm>
            <a:off x="1620689" y="752493"/>
            <a:ext cx="864096" cy="804759"/>
          </a:xfrm>
          <a:prstGeom prst="rect">
            <a:avLst/>
          </a:prstGeom>
        </p:spPr>
      </p:pic>
    </p:spTree>
    <p:extLst>
      <p:ext uri="{BB962C8B-B14F-4D97-AF65-F5344CB8AC3E}">
        <p14:creationId xmlns:p14="http://schemas.microsoft.com/office/powerpoint/2010/main" val="282121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TALK</a:t>
            </a:r>
          </a:p>
        </p:txBody>
      </p:sp>
      <p:sp>
        <p:nvSpPr>
          <p:cNvPr id="3" name="Content Placeholder 2"/>
          <p:cNvSpPr>
            <a:spLocks noGrp="1"/>
          </p:cNvSpPr>
          <p:nvPr>
            <p:ph sz="quarter" idx="1"/>
          </p:nvPr>
        </p:nvSpPr>
        <p:spPr>
          <a:xfrm>
            <a:off x="301752" y="1628800"/>
            <a:ext cx="8503920" cy="3744416"/>
          </a:xfrm>
        </p:spPr>
        <p:txBody>
          <a:bodyPr/>
          <a:lstStyle/>
          <a:p>
            <a:r>
              <a:rPr lang="en-US" dirty="0"/>
              <a:t>We are going to have a </a:t>
            </a:r>
            <a:r>
              <a:rPr lang="en-US" b="1" dirty="0">
                <a:solidFill>
                  <a:schemeClr val="accent2"/>
                </a:solidFill>
              </a:rPr>
              <a:t>focussed discussion in pairs </a:t>
            </a:r>
            <a:r>
              <a:rPr lang="en-US" dirty="0"/>
              <a:t>about the question on the next slide.</a:t>
            </a:r>
          </a:p>
          <a:p>
            <a:r>
              <a:rPr lang="en-US" dirty="0"/>
              <a:t>First, </a:t>
            </a:r>
            <a:r>
              <a:rPr lang="en-US" b="1" dirty="0">
                <a:solidFill>
                  <a:srgbClr val="00CC66"/>
                </a:solidFill>
              </a:rPr>
              <a:t>person A</a:t>
            </a:r>
            <a:r>
              <a:rPr lang="en-US" dirty="0"/>
              <a:t> will have </a:t>
            </a:r>
            <a:r>
              <a:rPr lang="en-US" b="1" dirty="0">
                <a:solidFill>
                  <a:srgbClr val="FF0000"/>
                </a:solidFill>
              </a:rPr>
              <a:t>2 minutes </a:t>
            </a:r>
            <a:r>
              <a:rPr lang="en-US" dirty="0"/>
              <a:t>to talk and </a:t>
            </a:r>
            <a:r>
              <a:rPr lang="en-US" b="1" dirty="0">
                <a:solidFill>
                  <a:schemeClr val="accent4"/>
                </a:solidFill>
              </a:rPr>
              <a:t>person B</a:t>
            </a:r>
            <a:r>
              <a:rPr lang="en-US" dirty="0"/>
              <a:t> will listen. Then we will swap round.</a:t>
            </a:r>
          </a:p>
        </p:txBody>
      </p:sp>
      <p:pic>
        <p:nvPicPr>
          <p:cNvPr id="4" name="Picture 5" descr="pears-sec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573016"/>
            <a:ext cx="2914278" cy="228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03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a:t>-Clickers: ODD ONE OUT</a:t>
            </a:r>
          </a:p>
        </p:txBody>
      </p:sp>
      <p:sp>
        <p:nvSpPr>
          <p:cNvPr id="3" name="Content Placeholder 2"/>
          <p:cNvSpPr>
            <a:spLocks noGrp="1"/>
          </p:cNvSpPr>
          <p:nvPr>
            <p:ph sz="quarter" idx="1"/>
          </p:nvPr>
        </p:nvSpPr>
        <p:spPr>
          <a:xfrm>
            <a:off x="301752" y="1700808"/>
            <a:ext cx="8503920" cy="3672408"/>
          </a:xfrm>
        </p:spPr>
        <p:txBody>
          <a:bodyPr/>
          <a:lstStyle/>
          <a:p>
            <a:r>
              <a:rPr lang="en-US" dirty="0"/>
              <a:t>Answer using your </a:t>
            </a:r>
            <a:r>
              <a:rPr lang="en-US" dirty="0" err="1"/>
              <a:t>i</a:t>
            </a:r>
            <a:r>
              <a:rPr lang="en-US" dirty="0"/>
              <a:t>-Clickers:</a:t>
            </a:r>
          </a:p>
          <a:p>
            <a:r>
              <a:rPr lang="en-US" dirty="0"/>
              <a:t>Which is the odd one out: A, B or C?</a:t>
            </a:r>
          </a:p>
        </p:txBody>
      </p:sp>
      <p:pic>
        <p:nvPicPr>
          <p:cNvPr id="14340" name="Picture 4" descr="https://encrypted-tbn3.gstatic.com/images?q=tbn:ANd9GcTqns998V8ef2YYJDL-t2E--0iIsUtlQNeEALDvUTXYm5Upl1uy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7162"/>
            <a:ext cx="1549963" cy="1162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3.gstatic.com/images?q=tbn:ANd9GcTqns998V8ef2YYJDL-t2E--0iIsUtlQNeEALDvUTXYm5Upl1uy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75" y="157162"/>
            <a:ext cx="1549963" cy="116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4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SNOWBALL!</a:t>
            </a:r>
          </a:p>
        </p:txBody>
      </p:sp>
      <p:sp>
        <p:nvSpPr>
          <p:cNvPr id="3" name="Content Placeholder 2"/>
          <p:cNvSpPr>
            <a:spLocks noGrp="1"/>
          </p:cNvSpPr>
          <p:nvPr>
            <p:ph sz="quarter" idx="1"/>
          </p:nvPr>
        </p:nvSpPr>
        <p:spPr>
          <a:xfrm>
            <a:off x="301752" y="1628800"/>
            <a:ext cx="8503920" cy="3744416"/>
          </a:xfrm>
        </p:spPr>
        <p:txBody>
          <a:bodyPr/>
          <a:lstStyle/>
          <a:p>
            <a:r>
              <a:rPr lang="en-US" b="1" dirty="0"/>
              <a:t>Individually</a:t>
            </a:r>
            <a:r>
              <a:rPr lang="en-US" dirty="0"/>
              <a:t>, you will have </a:t>
            </a:r>
            <a:r>
              <a:rPr lang="en-US" b="1" dirty="0">
                <a:solidFill>
                  <a:srgbClr val="FF0000"/>
                </a:solidFill>
              </a:rPr>
              <a:t>1 minute </a:t>
            </a:r>
            <a:r>
              <a:rPr lang="en-US" dirty="0"/>
              <a:t>to </a:t>
            </a:r>
            <a:r>
              <a:rPr lang="en-US" b="1" dirty="0">
                <a:solidFill>
                  <a:schemeClr val="accent2"/>
                </a:solidFill>
              </a:rPr>
              <a:t>write down </a:t>
            </a:r>
            <a:r>
              <a:rPr lang="en-US" dirty="0"/>
              <a:t>an answer to the question on the next slide.</a:t>
            </a:r>
          </a:p>
          <a:p>
            <a:r>
              <a:rPr lang="en-US" dirty="0"/>
              <a:t>Then I will ask you to get into </a:t>
            </a:r>
            <a:r>
              <a:rPr lang="en-US" b="1" dirty="0"/>
              <a:t>pairs</a:t>
            </a:r>
            <a:r>
              <a:rPr lang="en-US" dirty="0"/>
              <a:t>, and I will give you </a:t>
            </a:r>
            <a:r>
              <a:rPr lang="en-US" b="1" dirty="0">
                <a:solidFill>
                  <a:srgbClr val="FF0000"/>
                </a:solidFill>
              </a:rPr>
              <a:t>2 minutes</a:t>
            </a:r>
            <a:r>
              <a:rPr lang="en-US" dirty="0"/>
              <a:t> </a:t>
            </a:r>
            <a:r>
              <a:rPr lang="en-US" b="1" dirty="0">
                <a:solidFill>
                  <a:schemeClr val="accent2"/>
                </a:solidFill>
              </a:rPr>
              <a:t>synthesize</a:t>
            </a:r>
            <a:r>
              <a:rPr lang="en-US" dirty="0"/>
              <a:t> your two answers down to 1.</a:t>
            </a:r>
          </a:p>
          <a:p>
            <a:r>
              <a:rPr lang="en-US" dirty="0"/>
              <a:t>Then we will get into groups of </a:t>
            </a:r>
            <a:r>
              <a:rPr lang="en-US" b="1" dirty="0"/>
              <a:t>4</a:t>
            </a:r>
            <a:r>
              <a:rPr lang="en-US" dirty="0"/>
              <a:t>, and then </a:t>
            </a:r>
            <a:r>
              <a:rPr lang="en-US" b="1" dirty="0"/>
              <a:t>8</a:t>
            </a:r>
            <a:r>
              <a:rPr lang="en-US" dirty="0"/>
              <a:t>.</a:t>
            </a:r>
          </a:p>
        </p:txBody>
      </p:sp>
      <p:pic>
        <p:nvPicPr>
          <p:cNvPr id="4" name="Picture 5" descr="snow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1625" y="179399"/>
            <a:ext cx="985141" cy="10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275856" y="4149080"/>
            <a:ext cx="2664296" cy="1756891"/>
          </a:xfrm>
          <a:prstGeom prst="rect">
            <a:avLst/>
          </a:prstGeom>
        </p:spPr>
      </p:pic>
      <p:pic>
        <p:nvPicPr>
          <p:cNvPr id="7" name="Picture 5" descr="snow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884" y="228600"/>
            <a:ext cx="985141" cy="10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90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ENVOYS</a:t>
            </a:r>
          </a:p>
        </p:txBody>
      </p:sp>
      <p:sp>
        <p:nvSpPr>
          <p:cNvPr id="3" name="Content Placeholder 2"/>
          <p:cNvSpPr>
            <a:spLocks noGrp="1"/>
          </p:cNvSpPr>
          <p:nvPr>
            <p:ph sz="quarter" idx="1"/>
          </p:nvPr>
        </p:nvSpPr>
        <p:spPr>
          <a:xfrm>
            <a:off x="301752" y="1700808"/>
            <a:ext cx="8503920" cy="3672408"/>
          </a:xfrm>
        </p:spPr>
        <p:txBody>
          <a:bodyPr/>
          <a:lstStyle/>
          <a:p>
            <a:r>
              <a:rPr lang="en-US" dirty="0"/>
              <a:t>We are going to split into </a:t>
            </a:r>
            <a:r>
              <a:rPr lang="en-US" b="1" dirty="0"/>
              <a:t>four groups</a:t>
            </a:r>
            <a:r>
              <a:rPr lang="en-US" dirty="0"/>
              <a:t>, and each group will be given a different case to </a:t>
            </a:r>
            <a:r>
              <a:rPr lang="en-US" b="1" dirty="0">
                <a:solidFill>
                  <a:schemeClr val="accent2"/>
                </a:solidFill>
              </a:rPr>
              <a:t>discuss</a:t>
            </a:r>
            <a:r>
              <a:rPr lang="en-US" dirty="0"/>
              <a:t>.</a:t>
            </a:r>
          </a:p>
          <a:p>
            <a:r>
              <a:rPr lang="en-US" dirty="0"/>
              <a:t>After 10 minutes, each group will send </a:t>
            </a:r>
            <a:r>
              <a:rPr lang="en-US" b="1" dirty="0"/>
              <a:t>ENVOYS</a:t>
            </a:r>
            <a:r>
              <a:rPr lang="en-US" dirty="0"/>
              <a:t> to all the other groups to </a:t>
            </a:r>
            <a:r>
              <a:rPr lang="en-US" b="1" dirty="0">
                <a:solidFill>
                  <a:schemeClr val="accent2"/>
                </a:solidFill>
              </a:rPr>
              <a:t>learn</a:t>
            </a:r>
            <a:r>
              <a:rPr lang="en-US" dirty="0"/>
              <a:t> what they said about their cases, and the envoys will each </a:t>
            </a:r>
            <a:r>
              <a:rPr lang="en-US" b="1" dirty="0">
                <a:solidFill>
                  <a:schemeClr val="accent2"/>
                </a:solidFill>
              </a:rPr>
              <a:t>report back</a:t>
            </a:r>
            <a:r>
              <a:rPr lang="en-US" dirty="0"/>
              <a:t>.</a:t>
            </a:r>
          </a:p>
        </p:txBody>
      </p:sp>
      <p:pic>
        <p:nvPicPr>
          <p:cNvPr id="4" name="Picture 5" descr="Achilles-Receiving-The-Envoys-Of-Agamem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424" y="4089676"/>
            <a:ext cx="3453592" cy="256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01625" y="4089676"/>
            <a:ext cx="4327143" cy="1760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Finally, each group will be asked to </a:t>
            </a:r>
            <a:r>
              <a:rPr lang="en-US" b="1" dirty="0">
                <a:solidFill>
                  <a:schemeClr val="accent2"/>
                </a:solidFill>
              </a:rPr>
              <a:t>come up with </a:t>
            </a:r>
            <a:r>
              <a:rPr lang="en-US" b="1" dirty="0"/>
              <a:t>a principle or rule </a:t>
            </a:r>
            <a:r>
              <a:rPr lang="en-US" dirty="0"/>
              <a:t>that best covers all of the cases.</a:t>
            </a:r>
          </a:p>
        </p:txBody>
      </p:sp>
    </p:spTree>
    <p:extLst>
      <p:ext uri="{BB962C8B-B14F-4D97-AF65-F5344CB8AC3E}">
        <p14:creationId xmlns:p14="http://schemas.microsoft.com/office/powerpoint/2010/main" val="137443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 WRONG</a:t>
            </a:r>
          </a:p>
        </p:txBody>
      </p:sp>
      <p:sp>
        <p:nvSpPr>
          <p:cNvPr id="3" name="Content Placeholder 2"/>
          <p:cNvSpPr>
            <a:spLocks noGrp="1"/>
          </p:cNvSpPr>
          <p:nvPr>
            <p:ph sz="quarter" idx="1"/>
          </p:nvPr>
        </p:nvSpPr>
        <p:spPr>
          <a:xfrm>
            <a:off x="301752" y="1628800"/>
            <a:ext cx="8503920" cy="3744416"/>
          </a:xfrm>
        </p:spPr>
        <p:txBody>
          <a:bodyPr/>
          <a:lstStyle/>
          <a:p>
            <a:r>
              <a:rPr lang="en-US" dirty="0"/>
              <a:t>Poor Mr. Wrong. He tries hard to do his reading and to remember it, but he ends up getting a lot of it wrong.</a:t>
            </a:r>
          </a:p>
          <a:p>
            <a:r>
              <a:rPr lang="en-US" dirty="0"/>
              <a:t>Can you help him out??</a:t>
            </a:r>
          </a:p>
        </p:txBody>
      </p:sp>
      <p:pic>
        <p:nvPicPr>
          <p:cNvPr id="5" name="Picture 4"/>
          <p:cNvPicPr>
            <a:picLocks noChangeAspect="1"/>
          </p:cNvPicPr>
          <p:nvPr/>
        </p:nvPicPr>
        <p:blipFill>
          <a:blip r:embed="rId3"/>
          <a:stretch>
            <a:fillRect/>
          </a:stretch>
        </p:blipFill>
        <p:spPr>
          <a:xfrm>
            <a:off x="3347864" y="3356992"/>
            <a:ext cx="2520280" cy="2295063"/>
          </a:xfrm>
          <a:prstGeom prst="rect">
            <a:avLst/>
          </a:prstGeom>
        </p:spPr>
      </p:pic>
      <p:sp>
        <p:nvSpPr>
          <p:cNvPr id="6" name="Rounded Rectangular Callout 5"/>
          <p:cNvSpPr/>
          <p:nvPr/>
        </p:nvSpPr>
        <p:spPr>
          <a:xfrm>
            <a:off x="6012160" y="2924944"/>
            <a:ext cx="2793512" cy="1368152"/>
          </a:xfrm>
          <a:prstGeom prst="wedgeRoundRectCallout">
            <a:avLst>
              <a:gd name="adj1" fmla="val -79650"/>
              <a:gd name="adj2" fmla="val 8338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ounded Rectangular Callout 6"/>
          <p:cNvSpPr/>
          <p:nvPr/>
        </p:nvSpPr>
        <p:spPr>
          <a:xfrm>
            <a:off x="301625" y="3356992"/>
            <a:ext cx="2793512" cy="1368152"/>
          </a:xfrm>
          <a:prstGeom prst="wedgeRoundRectCallout">
            <a:avLst>
              <a:gd name="adj1" fmla="val 84015"/>
              <a:gd name="adj2" fmla="val 6563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Rounded Rectangular Callout 7"/>
          <p:cNvSpPr/>
          <p:nvPr/>
        </p:nvSpPr>
        <p:spPr>
          <a:xfrm>
            <a:off x="5940152" y="4905164"/>
            <a:ext cx="2793512" cy="1368152"/>
          </a:xfrm>
          <a:prstGeom prst="wedgeRoundRectCallout">
            <a:avLst>
              <a:gd name="adj1" fmla="val -83742"/>
              <a:gd name="adj2" fmla="val -34619"/>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ounded Rectangular Callout 8"/>
          <p:cNvSpPr/>
          <p:nvPr/>
        </p:nvSpPr>
        <p:spPr>
          <a:xfrm>
            <a:off x="301625" y="5330515"/>
            <a:ext cx="2793512" cy="1368152"/>
          </a:xfrm>
          <a:prstGeom prst="wedgeRoundRectCallout">
            <a:avLst>
              <a:gd name="adj1" fmla="val 88618"/>
              <a:gd name="adj2" fmla="val -73258"/>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2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 ’EM UP!</a:t>
            </a:r>
          </a:p>
        </p:txBody>
      </p:sp>
      <p:sp>
        <p:nvSpPr>
          <p:cNvPr id="3" name="Content Placeholder 2"/>
          <p:cNvSpPr>
            <a:spLocks noGrp="1"/>
          </p:cNvSpPr>
          <p:nvPr>
            <p:ph sz="quarter" idx="1"/>
          </p:nvPr>
        </p:nvSpPr>
        <p:spPr>
          <a:xfrm>
            <a:off x="301752" y="1988840"/>
            <a:ext cx="8503920" cy="3384376"/>
          </a:xfrm>
        </p:spPr>
        <p:txBody>
          <a:bodyPr/>
          <a:lstStyle/>
          <a:p>
            <a:r>
              <a:rPr lang="en-US" dirty="0"/>
              <a:t>I’d like to get some feedback on how this topic ([TOPIC]) has gone for you so far.</a:t>
            </a:r>
          </a:p>
          <a:p>
            <a:endParaRPr lang="en-US" sz="1400" dirty="0"/>
          </a:p>
          <a:p>
            <a:r>
              <a:rPr lang="en-US" b="1" dirty="0">
                <a:solidFill>
                  <a:schemeClr val="accent2"/>
                </a:solidFill>
              </a:rPr>
              <a:t>Write</a:t>
            </a:r>
            <a:r>
              <a:rPr lang="en-US" dirty="0"/>
              <a:t> an answer for each question onto your post-it notes and come </a:t>
            </a:r>
            <a:r>
              <a:rPr lang="en-US" b="1" dirty="0">
                <a:solidFill>
                  <a:schemeClr val="accent2"/>
                </a:solidFill>
              </a:rPr>
              <a:t>stick them up </a:t>
            </a:r>
            <a:r>
              <a:rPr lang="en-US" dirty="0"/>
              <a:t>on the sheets of paper.</a:t>
            </a:r>
          </a:p>
          <a:p>
            <a:r>
              <a:rPr lang="en-GB" dirty="0">
                <a:latin typeface="Calibri" panose="020F0502020204030204" pitchFamily="34" charset="0"/>
              </a:rPr>
              <a:t>What have you learnt?</a:t>
            </a:r>
          </a:p>
          <a:p>
            <a:r>
              <a:rPr lang="en-GB" dirty="0">
                <a:latin typeface="Calibri" panose="020F0502020204030204" pitchFamily="34" charset="0"/>
              </a:rPr>
              <a:t>What are you not sure about?</a:t>
            </a:r>
          </a:p>
          <a:p>
            <a:r>
              <a:rPr lang="en-GB" dirty="0">
                <a:latin typeface="Calibri" panose="020F0502020204030204" pitchFamily="34" charset="0"/>
              </a:rPr>
              <a:t>What questions do you have?</a:t>
            </a:r>
          </a:p>
          <a:p>
            <a:endParaRPr lang="en-US" dirty="0"/>
          </a:p>
        </p:txBody>
      </p:sp>
      <p:pic>
        <p:nvPicPr>
          <p:cNvPr id="1026" name="Picture 2" descr="http://stmedia.startribune.com/images/585*327/2mnpixwork05x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11" y="309711"/>
            <a:ext cx="2108185" cy="1178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media.startribune.com/images/585*327/2mnpixwork05x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654" y="309711"/>
            <a:ext cx="2108185" cy="117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66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REDESIGN</a:t>
            </a:r>
          </a:p>
        </p:txBody>
      </p:sp>
      <p:sp>
        <p:nvSpPr>
          <p:cNvPr id="3" name="Content Placeholder 2"/>
          <p:cNvSpPr>
            <a:spLocks noGrp="1"/>
          </p:cNvSpPr>
          <p:nvPr>
            <p:ph sz="quarter" idx="1"/>
          </p:nvPr>
        </p:nvSpPr>
        <p:spPr>
          <a:xfrm>
            <a:off x="301751" y="2038452"/>
            <a:ext cx="8534273" cy="3550788"/>
          </a:xfrm>
        </p:spPr>
        <p:txBody>
          <a:bodyPr/>
          <a:lstStyle/>
          <a:p>
            <a:r>
              <a:rPr lang="en-US" dirty="0"/>
              <a:t>Imagine you are a team of design experts.</a:t>
            </a:r>
          </a:p>
          <a:p>
            <a:r>
              <a:rPr lang="en-US" dirty="0"/>
              <a:t>How would you </a:t>
            </a:r>
            <a:r>
              <a:rPr lang="en-US" b="1" dirty="0"/>
              <a:t>REDESIGN</a:t>
            </a:r>
            <a:r>
              <a:rPr lang="en-US" dirty="0"/>
              <a:t> […] to make it more appealing?</a:t>
            </a:r>
          </a:p>
          <a:p>
            <a:r>
              <a:rPr lang="en-US" dirty="0"/>
              <a:t>In groups of 4, </a:t>
            </a:r>
            <a:r>
              <a:rPr lang="en-US" b="1" dirty="0">
                <a:solidFill>
                  <a:schemeClr val="accent2"/>
                </a:solidFill>
              </a:rPr>
              <a:t>draw or write out your ideas </a:t>
            </a:r>
            <a:r>
              <a:rPr lang="en-US" dirty="0"/>
              <a:t>for your design, and </a:t>
            </a:r>
            <a:r>
              <a:rPr lang="en-US" b="1" dirty="0">
                <a:solidFill>
                  <a:schemeClr val="accent2"/>
                </a:solidFill>
              </a:rPr>
              <a:t>plan an advertising spiel </a:t>
            </a:r>
            <a:r>
              <a:rPr lang="en-US" dirty="0"/>
              <a:t>to sell it to the rest of the class.</a:t>
            </a:r>
          </a:p>
          <a:p>
            <a:r>
              <a:rPr lang="en-US" dirty="0"/>
              <a:t>We will then vote for our favorite designs!</a:t>
            </a:r>
          </a:p>
        </p:txBody>
      </p:sp>
      <p:pic>
        <p:nvPicPr>
          <p:cNvPr id="4" name="Picture 5" descr="champagne_ch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4" y="380022"/>
            <a:ext cx="1290984" cy="129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hampagne_ch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862" y="303844"/>
            <a:ext cx="1367162" cy="13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081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TV CHAT SHOW!</a:t>
            </a:r>
          </a:p>
        </p:txBody>
      </p:sp>
      <p:sp>
        <p:nvSpPr>
          <p:cNvPr id="3" name="Content Placeholder 2"/>
          <p:cNvSpPr>
            <a:spLocks noGrp="1"/>
          </p:cNvSpPr>
          <p:nvPr>
            <p:ph sz="quarter" idx="1"/>
          </p:nvPr>
        </p:nvSpPr>
        <p:spPr>
          <a:xfrm>
            <a:off x="301752" y="1628800"/>
            <a:ext cx="8503920" cy="1944216"/>
          </a:xfrm>
        </p:spPr>
        <p:txBody>
          <a:bodyPr/>
          <a:lstStyle/>
          <a:p>
            <a:r>
              <a:rPr lang="en-US" dirty="0"/>
              <a:t>Next class, teams of four people are going to play the role of </a:t>
            </a:r>
            <a:r>
              <a:rPr lang="en-US" b="1" dirty="0"/>
              <a:t>guests in a TV chat show </a:t>
            </a:r>
            <a:r>
              <a:rPr lang="en-US" dirty="0"/>
              <a:t>– they will each be philosophers whose works we have studied.</a:t>
            </a:r>
          </a:p>
          <a:p>
            <a:r>
              <a:rPr lang="en-US" dirty="0"/>
              <a:t>The rest of the class will </a:t>
            </a:r>
            <a:r>
              <a:rPr lang="en-US" b="1" dirty="0">
                <a:solidFill>
                  <a:schemeClr val="accent2"/>
                </a:solidFill>
              </a:rPr>
              <a:t>“phone in” with questions</a:t>
            </a:r>
            <a:r>
              <a:rPr lang="en-US" dirty="0"/>
              <a:t>.</a:t>
            </a:r>
          </a:p>
        </p:txBody>
      </p:sp>
      <p:pic>
        <p:nvPicPr>
          <p:cNvPr id="5" name="Picture 5" descr="obama-on-leno_ap0903190316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998" y="3789040"/>
            <a:ext cx="4009001" cy="279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66446" y="3789040"/>
            <a:ext cx="4968552" cy="374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I would like each of you to </a:t>
            </a:r>
            <a:r>
              <a:rPr lang="en-US" b="1" dirty="0">
                <a:solidFill>
                  <a:schemeClr val="accent2"/>
                </a:solidFill>
              </a:rPr>
              <a:t>prepare to play the role of one of our four philosophers</a:t>
            </a:r>
            <a:r>
              <a:rPr lang="en-US" dirty="0"/>
              <a:t>. Next class we will rotate through.</a:t>
            </a:r>
          </a:p>
        </p:txBody>
      </p:sp>
    </p:spTree>
    <p:extLst>
      <p:ext uri="{BB962C8B-B14F-4D97-AF65-F5344CB8AC3E}">
        <p14:creationId xmlns:p14="http://schemas.microsoft.com/office/powerpoint/2010/main" val="244906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OR EVALUATIVE?</a:t>
            </a:r>
          </a:p>
        </p:txBody>
      </p:sp>
      <p:sp>
        <p:nvSpPr>
          <p:cNvPr id="3" name="Content Placeholder 2"/>
          <p:cNvSpPr>
            <a:spLocks noGrp="1"/>
          </p:cNvSpPr>
          <p:nvPr>
            <p:ph sz="quarter" idx="1"/>
          </p:nvPr>
        </p:nvSpPr>
        <p:spPr>
          <a:xfrm>
            <a:off x="301625" y="1803698"/>
            <a:ext cx="5422376" cy="3600400"/>
          </a:xfrm>
        </p:spPr>
        <p:txBody>
          <a:bodyPr/>
          <a:lstStyle/>
          <a:p>
            <a:r>
              <a:rPr lang="en-US" dirty="0"/>
              <a:t>Some of the claims in […] are supposed to be </a:t>
            </a:r>
            <a:r>
              <a:rPr lang="en-US" b="1" dirty="0"/>
              <a:t>empirical claims</a:t>
            </a:r>
            <a:r>
              <a:rPr lang="en-US" dirty="0"/>
              <a:t> that we could </a:t>
            </a:r>
            <a:r>
              <a:rPr lang="en-US" b="1" dirty="0"/>
              <a:t>test</a:t>
            </a:r>
            <a:r>
              <a:rPr lang="en-US" dirty="0"/>
              <a:t> and gain </a:t>
            </a:r>
            <a:r>
              <a:rPr lang="en-US" b="1" dirty="0"/>
              <a:t>empirical</a:t>
            </a:r>
            <a:r>
              <a:rPr lang="en-US" dirty="0"/>
              <a:t> </a:t>
            </a:r>
            <a:r>
              <a:rPr lang="en-US" b="1" dirty="0"/>
              <a:t>evidence</a:t>
            </a:r>
            <a:r>
              <a:rPr lang="en-US" dirty="0"/>
              <a:t> for.</a:t>
            </a:r>
          </a:p>
          <a:p>
            <a:r>
              <a:rPr lang="en-US" dirty="0"/>
              <a:t>Others are </a:t>
            </a:r>
            <a:r>
              <a:rPr lang="en-US" b="1" dirty="0"/>
              <a:t>evaluative claims</a:t>
            </a:r>
            <a:r>
              <a:rPr lang="en-US" dirty="0"/>
              <a:t> that must be </a:t>
            </a:r>
            <a:r>
              <a:rPr lang="en-US" b="1" dirty="0"/>
              <a:t>argued</a:t>
            </a:r>
            <a:r>
              <a:rPr lang="en-US" dirty="0"/>
              <a:t> for. </a:t>
            </a:r>
            <a:r>
              <a:rPr lang="en-US" sz="2400" b="1" dirty="0">
                <a:solidFill>
                  <a:schemeClr val="accent4"/>
                </a:solidFill>
              </a:rPr>
              <a:t>NOTE: </a:t>
            </a:r>
            <a:r>
              <a:rPr lang="en-US" sz="2400" b="1" i="1" dirty="0">
                <a:solidFill>
                  <a:schemeClr val="accent4"/>
                </a:solidFill>
              </a:rPr>
              <a:t>THESE CLAIMS CAN STILL BE TRUE/FALSE!</a:t>
            </a:r>
          </a:p>
          <a:p>
            <a:r>
              <a:rPr lang="en-US" dirty="0"/>
              <a:t>Can you </a:t>
            </a:r>
            <a:r>
              <a:rPr lang="en-US" b="1" dirty="0">
                <a:solidFill>
                  <a:schemeClr val="accent2"/>
                </a:solidFill>
              </a:rPr>
              <a:t>identify 5 examples of each</a:t>
            </a:r>
            <a:r>
              <a:rPr lang="en-US" dirty="0"/>
              <a:t>?</a:t>
            </a:r>
          </a:p>
        </p:txBody>
      </p:sp>
      <p:pic>
        <p:nvPicPr>
          <p:cNvPr id="6" name="Picture 5"/>
          <p:cNvPicPr>
            <a:picLocks noChangeAspect="1"/>
          </p:cNvPicPr>
          <p:nvPr/>
        </p:nvPicPr>
        <p:blipFill>
          <a:blip r:embed="rId3"/>
          <a:stretch>
            <a:fillRect/>
          </a:stretch>
        </p:blipFill>
        <p:spPr>
          <a:xfrm>
            <a:off x="5580112" y="1772816"/>
            <a:ext cx="3117503" cy="3893001"/>
          </a:xfrm>
          <a:prstGeom prst="rect">
            <a:avLst/>
          </a:prstGeom>
        </p:spPr>
      </p:pic>
    </p:spTree>
    <p:extLst>
      <p:ext uri="{BB962C8B-B14F-4D97-AF65-F5344CB8AC3E}">
        <p14:creationId xmlns:p14="http://schemas.microsoft.com/office/powerpoint/2010/main" val="283534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you would like to ask</a:t>
            </a:r>
          </a:p>
        </p:txBody>
      </p:sp>
      <p:sp>
        <p:nvSpPr>
          <p:cNvPr id="3" name="Content Placeholder 2"/>
          <p:cNvSpPr>
            <a:spLocks noGrp="1"/>
          </p:cNvSpPr>
          <p:nvPr>
            <p:ph sz="quarter" idx="1"/>
          </p:nvPr>
        </p:nvSpPr>
        <p:spPr>
          <a:xfrm>
            <a:off x="301752" y="1700808"/>
            <a:ext cx="8503920" cy="3672408"/>
          </a:xfrm>
        </p:spPr>
        <p:txBody>
          <a:bodyPr/>
          <a:lstStyle/>
          <a:p>
            <a:r>
              <a:rPr lang="en-US" dirty="0"/>
              <a:t>For the next 8 classes we will be studying [TOPIC].</a:t>
            </a:r>
          </a:p>
          <a:p>
            <a:r>
              <a:rPr lang="en-US" dirty="0"/>
              <a:t>What questions would you like to know the answer to?</a:t>
            </a:r>
          </a:p>
          <a:p>
            <a:r>
              <a:rPr lang="en-US" dirty="0"/>
              <a:t>Write them on a card and hand it to me as you leave.</a:t>
            </a:r>
          </a:p>
        </p:txBody>
      </p:sp>
      <p:pic>
        <p:nvPicPr>
          <p:cNvPr id="4" name="Picture 2" descr="http://www.mind-mapping.co.uk/assets/examples/MM---Question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7451"/>
            <a:ext cx="1368152" cy="9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1.gstatic.com/images?q=tbn:ANd9GcTnjIK5CGS_lkIb7caYhIo1rcxfkZw4ljHKYzyfu69_QAXqpb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405083"/>
            <a:ext cx="2675900" cy="3126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altrends.com/blog/wp-content/uploads/2013/06/ques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8974" y="247450"/>
            <a:ext cx="1259164" cy="9449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eemployerhandbook.com/qan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6806">
            <a:off x="3080328" y="3706187"/>
            <a:ext cx="2772505" cy="1839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nnyqo0tyPaUBc3AsFwjx5xEMjobyt7WWRrSb4bqp66TEtKxd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79987">
            <a:off x="501577" y="363014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4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WORLD</a:t>
            </a:r>
          </a:p>
        </p:txBody>
      </p:sp>
      <p:sp>
        <p:nvSpPr>
          <p:cNvPr id="3" name="Content Placeholder 2"/>
          <p:cNvSpPr>
            <a:spLocks noGrp="1"/>
          </p:cNvSpPr>
          <p:nvPr>
            <p:ph sz="quarter" idx="1"/>
          </p:nvPr>
        </p:nvSpPr>
        <p:spPr>
          <a:xfrm>
            <a:off x="301752" y="1700808"/>
            <a:ext cx="8503920" cy="3672408"/>
          </a:xfrm>
        </p:spPr>
        <p:txBody>
          <a:bodyPr/>
          <a:lstStyle/>
          <a:p>
            <a:r>
              <a:rPr lang="en-US" dirty="0"/>
              <a:t>How could the ideas we have discussed today change the world? Locally, nationally, internationally…?</a:t>
            </a:r>
          </a:p>
        </p:txBody>
      </p:sp>
      <p:pic>
        <p:nvPicPr>
          <p:cNvPr id="4" name="Picture 7" descr="wwd_wor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780928"/>
            <a:ext cx="32194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PASS</a:t>
            </a:r>
          </a:p>
        </p:txBody>
      </p:sp>
      <p:sp>
        <p:nvSpPr>
          <p:cNvPr id="3" name="Content Placeholder 2"/>
          <p:cNvSpPr>
            <a:spLocks noGrp="1"/>
          </p:cNvSpPr>
          <p:nvPr>
            <p:ph sz="quarter" idx="1"/>
          </p:nvPr>
        </p:nvSpPr>
        <p:spPr>
          <a:xfrm>
            <a:off x="301752" y="1988840"/>
            <a:ext cx="8503920" cy="3384376"/>
          </a:xfrm>
        </p:spPr>
        <p:txBody>
          <a:bodyPr/>
          <a:lstStyle/>
          <a:p>
            <a:pPr eaLnBrk="1" hangingPunct="1"/>
            <a:r>
              <a:rPr lang="en-GB" dirty="0">
                <a:latin typeface="Calibri" panose="020F0502020204030204" pitchFamily="34" charset="0"/>
              </a:rPr>
              <a:t>I will give you a slip of paper on which you must </a:t>
            </a:r>
            <a:r>
              <a:rPr lang="en-GB" b="1" dirty="0">
                <a:solidFill>
                  <a:schemeClr val="accent2"/>
                </a:solidFill>
                <a:latin typeface="Calibri" panose="020F0502020204030204" pitchFamily="34" charset="0"/>
              </a:rPr>
              <a:t>fill out </a:t>
            </a:r>
            <a:r>
              <a:rPr lang="en-GB" dirty="0">
                <a:latin typeface="Calibri" panose="020F0502020204030204" pitchFamily="34" charset="0"/>
              </a:rPr>
              <a:t>the answers to a series of questions, to give me helpful (anonymous) feedback from the whole class.</a:t>
            </a:r>
          </a:p>
          <a:p>
            <a:pPr eaLnBrk="1" hangingPunct="1"/>
            <a:endParaRPr lang="en-GB" dirty="0">
              <a:latin typeface="Calibri" panose="020F0502020204030204" pitchFamily="34" charset="0"/>
            </a:endParaRPr>
          </a:p>
          <a:p>
            <a:pPr eaLnBrk="1" hangingPunct="1"/>
            <a:r>
              <a:rPr lang="en-GB" dirty="0">
                <a:latin typeface="Calibri" panose="020F0502020204030204" pitchFamily="34" charset="0"/>
              </a:rPr>
              <a:t>Please </a:t>
            </a:r>
            <a:r>
              <a:rPr lang="en-GB" b="1" dirty="0">
                <a:solidFill>
                  <a:schemeClr val="accent2"/>
                </a:solidFill>
                <a:latin typeface="Calibri" panose="020F0502020204030204" pitchFamily="34" charset="0"/>
              </a:rPr>
              <a:t>hand the slips to me </a:t>
            </a:r>
            <a:r>
              <a:rPr lang="en-GB" dirty="0">
                <a:latin typeface="Calibri" panose="020F0502020204030204" pitchFamily="34" charset="0"/>
              </a:rPr>
              <a:t>on the way out. </a:t>
            </a:r>
          </a:p>
          <a:p>
            <a:pPr eaLnBrk="1" hangingPunct="1"/>
            <a:r>
              <a:rPr lang="en-GB" b="1" dirty="0">
                <a:latin typeface="Calibri" panose="020F0502020204030204" pitchFamily="34" charset="0"/>
              </a:rPr>
              <a:t>No exiting if you haven’t got a pass!</a:t>
            </a:r>
          </a:p>
          <a:p>
            <a:endParaRPr lang="en-US" dirty="0"/>
          </a:p>
        </p:txBody>
      </p:sp>
      <p:pic>
        <p:nvPicPr>
          <p:cNvPr id="4" name="Picture 10" descr="exit000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11" y="228600"/>
            <a:ext cx="13430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exit000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464" y="228600"/>
            <a:ext cx="13430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1.ytimg.com/vi/qdYifXP5tVA/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4184" y="4869160"/>
            <a:ext cx="3035564" cy="170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5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MUDDIEST POINT</a:t>
            </a:r>
          </a:p>
        </p:txBody>
      </p:sp>
      <p:sp>
        <p:nvSpPr>
          <p:cNvPr id="3" name="Content Placeholder 2"/>
          <p:cNvSpPr>
            <a:spLocks noGrp="1"/>
          </p:cNvSpPr>
          <p:nvPr>
            <p:ph sz="quarter" idx="1"/>
          </p:nvPr>
        </p:nvSpPr>
        <p:spPr>
          <a:xfrm>
            <a:off x="301752" y="1772816"/>
            <a:ext cx="8503920" cy="3600400"/>
          </a:xfrm>
        </p:spPr>
        <p:txBody>
          <a:bodyPr/>
          <a:lstStyle/>
          <a:p>
            <a:r>
              <a:rPr lang="en-US" b="1" dirty="0">
                <a:solidFill>
                  <a:schemeClr val="accent2"/>
                </a:solidFill>
              </a:rPr>
              <a:t>Identify</a:t>
            </a:r>
            <a:r>
              <a:rPr lang="en-US" dirty="0"/>
              <a:t> your </a:t>
            </a:r>
            <a:r>
              <a:rPr lang="en-US" b="1" dirty="0"/>
              <a:t>MUDDIEST POINT </a:t>
            </a:r>
            <a:r>
              <a:rPr lang="en-US" dirty="0"/>
              <a:t>from the last 4 lessons – the point or question that is least clear for you.</a:t>
            </a:r>
          </a:p>
        </p:txBody>
      </p:sp>
      <p:pic>
        <p:nvPicPr>
          <p:cNvPr id="5" name="Picture 2" descr="http://users.ox.ac.uk/~sg/ridgeway/11%20M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988940"/>
            <a:ext cx="3888432" cy="29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36516" y="2996952"/>
            <a:ext cx="3114180"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90000"/>
              <a:buFont typeface="Courier New" pitchFamily="49" charset="0"/>
              <a:buChar char="o"/>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1"/>
              </a:buClr>
              <a:buSzPct val="70000"/>
              <a:buFont typeface="Arial" pitchFamily="34" charset="0"/>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chemeClr val="accent1"/>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chemeClr val="accent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b="1" dirty="0">
                <a:solidFill>
                  <a:schemeClr val="accent2"/>
                </a:solidFill>
              </a:rPr>
              <a:t>Write it on a card </a:t>
            </a:r>
            <a:r>
              <a:rPr lang="en-US" dirty="0"/>
              <a:t>and </a:t>
            </a:r>
            <a:r>
              <a:rPr lang="en-US" b="1" dirty="0">
                <a:solidFill>
                  <a:schemeClr val="accent2"/>
                </a:solidFill>
              </a:rPr>
              <a:t>hand it to me </a:t>
            </a:r>
            <a:r>
              <a:rPr lang="en-US" dirty="0"/>
              <a:t>as you leave.</a:t>
            </a:r>
          </a:p>
          <a:p>
            <a:r>
              <a:rPr lang="en-US" dirty="0"/>
              <a:t>I will clear up your muddiest points in the next class!</a:t>
            </a:r>
          </a:p>
        </p:txBody>
      </p:sp>
    </p:spTree>
    <p:extLst>
      <p:ext uri="{BB962C8B-B14F-4D97-AF65-F5344CB8AC3E}">
        <p14:creationId xmlns:p14="http://schemas.microsoft.com/office/powerpoint/2010/main" val="73086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MUDDIEST POINT</a:t>
            </a:r>
          </a:p>
        </p:txBody>
      </p:sp>
      <p:sp>
        <p:nvSpPr>
          <p:cNvPr id="3" name="Content Placeholder 2"/>
          <p:cNvSpPr>
            <a:spLocks noGrp="1"/>
          </p:cNvSpPr>
          <p:nvPr>
            <p:ph sz="quarter" idx="1"/>
          </p:nvPr>
        </p:nvSpPr>
        <p:spPr>
          <a:xfrm>
            <a:off x="301751" y="1700808"/>
            <a:ext cx="8534273" cy="3672408"/>
          </a:xfrm>
        </p:spPr>
        <p:txBody>
          <a:bodyPr/>
          <a:lstStyle/>
          <a:p>
            <a:r>
              <a:rPr lang="en-US" b="1" dirty="0">
                <a:solidFill>
                  <a:schemeClr val="accent2"/>
                </a:solidFill>
              </a:rPr>
              <a:t>Identify</a:t>
            </a:r>
            <a:r>
              <a:rPr lang="en-US" dirty="0"/>
              <a:t> your </a:t>
            </a:r>
            <a:r>
              <a:rPr lang="en-US" b="1" dirty="0"/>
              <a:t>MUDDIEST POINT </a:t>
            </a:r>
            <a:r>
              <a:rPr lang="en-US" dirty="0"/>
              <a:t>from the last 4 lessons – the point or question that is least clear for you.</a:t>
            </a:r>
          </a:p>
          <a:p>
            <a:r>
              <a:rPr lang="en-US" dirty="0"/>
              <a:t>OK, now we are going to </a:t>
            </a:r>
            <a:r>
              <a:rPr lang="en-US" b="1" dirty="0">
                <a:solidFill>
                  <a:schemeClr val="accent2"/>
                </a:solidFill>
              </a:rPr>
              <a:t>move into a circle </a:t>
            </a:r>
            <a:r>
              <a:rPr lang="en-US" dirty="0"/>
              <a:t>and take turns to </a:t>
            </a:r>
            <a:r>
              <a:rPr lang="en-US" b="1" dirty="0">
                <a:solidFill>
                  <a:schemeClr val="accent2"/>
                </a:solidFill>
              </a:rPr>
              <a:t>lead class discussion </a:t>
            </a:r>
            <a:r>
              <a:rPr lang="en-US" dirty="0"/>
              <a:t>to resolve our muddy points!</a:t>
            </a:r>
          </a:p>
        </p:txBody>
      </p:sp>
      <p:pic>
        <p:nvPicPr>
          <p:cNvPr id="4" name="Picture 2" descr="http://users.ox.ac.uk/~sg/ridgeway/11%20M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645024"/>
            <a:ext cx="325618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2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RANDOMIZER</a:t>
            </a:r>
          </a:p>
        </p:txBody>
      </p:sp>
      <p:sp>
        <p:nvSpPr>
          <p:cNvPr id="3" name="Content Placeholder 2"/>
          <p:cNvSpPr>
            <a:spLocks noGrp="1"/>
          </p:cNvSpPr>
          <p:nvPr>
            <p:ph sz="quarter" idx="1"/>
          </p:nvPr>
        </p:nvSpPr>
        <p:spPr>
          <a:xfrm>
            <a:off x="301752" y="1988840"/>
            <a:ext cx="8503920" cy="3384376"/>
          </a:xfrm>
        </p:spPr>
        <p:txBody>
          <a:bodyPr/>
          <a:lstStyle/>
          <a:p>
            <a:r>
              <a:rPr lang="en-US" dirty="0"/>
              <a:t>I am going to use a random name-selection method to pick one or two individuals, who I will ask to feed back to the whole group on how this class went and what we did.</a:t>
            </a:r>
          </a:p>
          <a:p>
            <a:endParaRPr lang="en-US" sz="1100" dirty="0"/>
          </a:p>
          <a:p>
            <a:r>
              <a:rPr lang="en-US" dirty="0"/>
              <a:t>I’m telling you </a:t>
            </a:r>
            <a:r>
              <a:rPr lang="en-US" i="1" dirty="0"/>
              <a:t>at the beginning</a:t>
            </a:r>
            <a:r>
              <a:rPr lang="en-US" dirty="0"/>
              <a:t> that you will have to do this, so you can be thinking of what to say throughout!</a:t>
            </a:r>
          </a:p>
        </p:txBody>
      </p:sp>
      <p:pic>
        <p:nvPicPr>
          <p:cNvPr id="5" name="Picture 7" descr="dice_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593" y="4757266"/>
            <a:ext cx="13922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0902_short_Doreen-Dardashti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360" y="228600"/>
            <a:ext cx="1407331" cy="140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0902_short_Doreen-Dardashti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59" y="228599"/>
            <a:ext cx="1407331" cy="140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9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WORDS ONLY</a:t>
            </a:r>
          </a:p>
        </p:txBody>
      </p:sp>
      <p:sp>
        <p:nvSpPr>
          <p:cNvPr id="3" name="Content Placeholder 2"/>
          <p:cNvSpPr>
            <a:spLocks noGrp="1"/>
          </p:cNvSpPr>
          <p:nvPr>
            <p:ph sz="quarter" idx="1"/>
          </p:nvPr>
        </p:nvSpPr>
        <p:spPr>
          <a:xfrm>
            <a:off x="301752" y="1700808"/>
            <a:ext cx="8503920" cy="3672408"/>
          </a:xfrm>
        </p:spPr>
        <p:txBody>
          <a:bodyPr/>
          <a:lstStyle/>
          <a:p>
            <a:r>
              <a:rPr lang="en-US" dirty="0"/>
              <a:t>In groups of 4, using 5 WORDS only, </a:t>
            </a:r>
            <a:r>
              <a:rPr lang="en-US" b="1" dirty="0">
                <a:solidFill>
                  <a:schemeClr val="accent2"/>
                </a:solidFill>
              </a:rPr>
              <a:t>summarize</a:t>
            </a:r>
            <a:r>
              <a:rPr lang="en-US" b="1" dirty="0"/>
              <a:t> the most important piece of learning </a:t>
            </a:r>
            <a:r>
              <a:rPr lang="en-US" dirty="0"/>
              <a:t>from the last X classes.</a:t>
            </a:r>
          </a:p>
          <a:p>
            <a:endParaRPr lang="en-US" dirty="0"/>
          </a:p>
          <a:p>
            <a:endParaRPr lang="en-US" dirty="0"/>
          </a:p>
          <a:p>
            <a:endParaRPr lang="en-US" dirty="0"/>
          </a:p>
          <a:p>
            <a:endParaRPr lang="en-US" dirty="0"/>
          </a:p>
          <a:p>
            <a:endParaRPr lang="en-US" sz="2000" dirty="0"/>
          </a:p>
          <a:p>
            <a:r>
              <a:rPr lang="en-US" dirty="0"/>
              <a:t>After </a:t>
            </a:r>
            <a:r>
              <a:rPr lang="en-US" b="1" dirty="0">
                <a:solidFill>
                  <a:srgbClr val="FF0000"/>
                </a:solidFill>
              </a:rPr>
              <a:t>2 minutes</a:t>
            </a:r>
            <a:r>
              <a:rPr lang="en-US" dirty="0"/>
              <a:t>, I will ask each group to read theirs out and we will </a:t>
            </a:r>
            <a:r>
              <a:rPr lang="en-US" b="1" dirty="0"/>
              <a:t>vote for the best one</a:t>
            </a:r>
            <a:r>
              <a:rPr lang="en-US" dirty="0"/>
              <a:t>!</a:t>
            </a:r>
          </a:p>
          <a:p>
            <a:endParaRPr lang="en-US" dirty="0"/>
          </a:p>
          <a:p>
            <a:endParaRPr lang="en-US" dirty="0"/>
          </a:p>
        </p:txBody>
      </p:sp>
      <p:pic>
        <p:nvPicPr>
          <p:cNvPr id="4" name="Picture 7" descr="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2780928"/>
            <a:ext cx="40767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rot="21401495">
            <a:off x="329013" y="257177"/>
            <a:ext cx="1018605" cy="978572"/>
          </a:xfrm>
          <a:prstGeom prst="rect">
            <a:avLst/>
          </a:prstGeom>
        </p:spPr>
      </p:pic>
      <p:pic>
        <p:nvPicPr>
          <p:cNvPr id="7" name="Picture 6"/>
          <p:cNvPicPr>
            <a:picLocks noChangeAspect="1"/>
          </p:cNvPicPr>
          <p:nvPr/>
        </p:nvPicPr>
        <p:blipFill>
          <a:blip r:embed="rId4"/>
          <a:stretch>
            <a:fillRect/>
          </a:stretch>
        </p:blipFill>
        <p:spPr>
          <a:xfrm rot="245302">
            <a:off x="7753479" y="263665"/>
            <a:ext cx="1018605" cy="978572"/>
          </a:xfrm>
          <a:prstGeom prst="rect">
            <a:avLst/>
          </a:prstGeom>
        </p:spPr>
      </p:pic>
    </p:spTree>
    <p:extLst>
      <p:ext uri="{BB962C8B-B14F-4D97-AF65-F5344CB8AC3E}">
        <p14:creationId xmlns:p14="http://schemas.microsoft.com/office/powerpoint/2010/main" val="32507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a:t>-Clickers: TRUE OR FALSE?</a:t>
            </a:r>
          </a:p>
        </p:txBody>
      </p:sp>
      <p:sp>
        <p:nvSpPr>
          <p:cNvPr id="3" name="Content Placeholder 2"/>
          <p:cNvSpPr>
            <a:spLocks noGrp="1"/>
          </p:cNvSpPr>
          <p:nvPr>
            <p:ph sz="quarter" idx="1"/>
          </p:nvPr>
        </p:nvSpPr>
        <p:spPr>
          <a:xfrm>
            <a:off x="301752" y="1700808"/>
            <a:ext cx="8503920" cy="3672408"/>
          </a:xfrm>
        </p:spPr>
        <p:txBody>
          <a:bodyPr>
            <a:scene3d>
              <a:camera prst="orthographicFront"/>
              <a:lightRig rig="threePt" dir="t"/>
            </a:scene3d>
            <a:sp3d extrusionH="57150">
              <a:bevelT w="38100" h="38100" prst="angle"/>
            </a:sp3d>
          </a:bodyPr>
          <a:lstStyle/>
          <a:p>
            <a:r>
              <a:rPr lang="en-US" dirty="0"/>
              <a:t>Answer using your </a:t>
            </a:r>
            <a:r>
              <a:rPr lang="en-US" dirty="0" err="1"/>
              <a:t>i</a:t>
            </a:r>
            <a:r>
              <a:rPr lang="en-US" dirty="0"/>
              <a:t>-Clickers: TRUE (A) or FALSE (B)?</a:t>
            </a:r>
          </a:p>
          <a:p>
            <a:endParaRPr lang="en-US" sz="900" dirty="0"/>
          </a:p>
          <a:p>
            <a:pPr marL="0" indent="0" algn="ctr">
              <a:buNone/>
            </a:pPr>
            <a:r>
              <a:rPr lang="en-US" sz="4000" b="1" dirty="0">
                <a:ln w="22225">
                  <a:solidFill>
                    <a:schemeClr val="accent2"/>
                  </a:solidFill>
                  <a:prstDash val="solid"/>
                </a:ln>
                <a:solidFill>
                  <a:schemeClr val="accent2">
                    <a:lumMod val="40000"/>
                    <a:lumOff val="60000"/>
                  </a:schemeClr>
                </a:solidFill>
                <a:effectLst>
                  <a:reflection blurRad="6350" stA="60000" endA="900" endPos="60000" dist="29997" dir="5400000" sy="-100000" algn="bl" rotWithShape="0"/>
                </a:effectLst>
              </a:rPr>
              <a:t>STATEMENT</a:t>
            </a:r>
          </a:p>
        </p:txBody>
      </p:sp>
      <p:pic>
        <p:nvPicPr>
          <p:cNvPr id="4" name="Picture 9" descr="true-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987" y="3429000"/>
            <a:ext cx="22034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stockphoto_11709934-true-or-false-stencil-wor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217487"/>
            <a:ext cx="1171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istockphoto_11709934-true-or-false-stencil-wor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228600"/>
            <a:ext cx="1171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1846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Quest Template">
  <a:themeElements>
    <a:clrScheme name="Custom 3">
      <a:dk1>
        <a:sysClr val="windowText" lastClr="000000"/>
      </a:dk1>
      <a:lt1>
        <a:sysClr val="window" lastClr="FFFFFF"/>
      </a:lt1>
      <a:dk2>
        <a:srgbClr val="666666"/>
      </a:dk2>
      <a:lt2>
        <a:srgbClr val="D2D2D2"/>
      </a:lt2>
      <a:accent1>
        <a:srgbClr val="00349E"/>
      </a:accent1>
      <a:accent2>
        <a:srgbClr val="005BD3"/>
      </a:accent2>
      <a:accent3>
        <a:srgbClr val="9C007F"/>
      </a:accent3>
      <a:accent4>
        <a:srgbClr val="68007F"/>
      </a:accent4>
      <a:accent5>
        <a:srgbClr val="FF388C"/>
      </a:accent5>
      <a:accent6>
        <a:srgbClr val="E40059"/>
      </a:accent6>
      <a:hlink>
        <a:srgbClr val="FF79C2"/>
      </a:hlink>
      <a:folHlink>
        <a:srgbClr val="17BB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Quest Template</Template>
  <TotalTime>28957</TotalTime>
  <Words>2788</Words>
  <Application>Microsoft Office PowerPoint</Application>
  <PresentationFormat>On-screen Show (4:3)</PresentationFormat>
  <Paragraphs>223</Paragraphs>
  <Slides>34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Wingdings</vt:lpstr>
      <vt:lpstr>Wingdings 2</vt:lpstr>
      <vt:lpstr>Quest Template</vt:lpstr>
      <vt:lpstr>Lesson activity templates</vt:lpstr>
      <vt:lpstr>PowerPoint Presentation</vt:lpstr>
      <vt:lpstr>STICK ’EM UP!</vt:lpstr>
      <vt:lpstr>EXIT PASS</vt:lpstr>
      <vt:lpstr>MUDDIEST POINT</vt:lpstr>
      <vt:lpstr>MUDDIEST POINT</vt:lpstr>
      <vt:lpstr>THE RANDOMIZER</vt:lpstr>
      <vt:lpstr>5 WORDS ONLY</vt:lpstr>
      <vt:lpstr>i-Clickers: TRUE OR FALSE?</vt:lpstr>
      <vt:lpstr>HOWDY PARDNER</vt:lpstr>
      <vt:lpstr>ABSTRACT NOUN PICTIONARY!</vt:lpstr>
      <vt:lpstr>ABSTRACT NOUN TABOO!</vt:lpstr>
      <vt:lpstr>If this is the answer, what is the question?</vt:lpstr>
      <vt:lpstr>JUST A MINUTE!</vt:lpstr>
      <vt:lpstr>i-Clickers: Traffic lights</vt:lpstr>
      <vt:lpstr>CONTINUUM</vt:lpstr>
      <vt:lpstr>EVALUATION TREE</vt:lpstr>
      <vt:lpstr>PowerPoint Presentation</vt:lpstr>
      <vt:lpstr>LISTFINITION</vt:lpstr>
      <vt:lpstr>A TO Z</vt:lpstr>
      <vt:lpstr>CONTINUUM</vt:lpstr>
      <vt:lpstr>SILENT DEBATE</vt:lpstr>
      <vt:lpstr>ROTATION STATIONS!</vt:lpstr>
      <vt:lpstr>STICK ’EM UP!</vt:lpstr>
      <vt:lpstr>PAIR TALK</vt:lpstr>
      <vt:lpstr>i-Clickers: ODD ONE OUT</vt:lpstr>
      <vt:lpstr>SNOWBALL!</vt:lpstr>
      <vt:lpstr>ENVOYS</vt:lpstr>
      <vt:lpstr>MR. WRONG</vt:lpstr>
      <vt:lpstr>REDESIGN</vt:lpstr>
      <vt:lpstr>TV CHAT SHOW!</vt:lpstr>
      <vt:lpstr>EMPIRICAL OR EVALUATIVE?</vt:lpstr>
      <vt:lpstr>Questions you would like to ask</vt:lpstr>
      <vt:lpstr>CHANGE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Zoe</dc:creator>
  <cp:lastModifiedBy>Zoe Johnson King</cp:lastModifiedBy>
  <cp:revision>654</cp:revision>
  <cp:lastPrinted>2014-01-10T02:55:10Z</cp:lastPrinted>
  <dcterms:created xsi:type="dcterms:W3CDTF">2011-09-04T07:47:28Z</dcterms:created>
  <dcterms:modified xsi:type="dcterms:W3CDTF">2018-02-06T18:58:44Z</dcterms:modified>
</cp:coreProperties>
</file>